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7" r:id="rId3"/>
    <p:sldId id="258" r:id="rId4"/>
    <p:sldId id="259" r:id="rId5"/>
    <p:sldId id="346" r:id="rId6"/>
    <p:sldId id="261" r:id="rId8"/>
    <p:sldId id="348" r:id="rId9"/>
    <p:sldId id="262" r:id="rId10"/>
    <p:sldId id="264" r:id="rId11"/>
    <p:sldId id="266" r:id="rId12"/>
    <p:sldId id="267" r:id="rId13"/>
    <p:sldId id="268" r:id="rId14"/>
    <p:sldId id="297" r:id="rId15"/>
    <p:sldId id="299" r:id="rId16"/>
    <p:sldId id="349" r:id="rId17"/>
    <p:sldId id="301" r:id="rId18"/>
    <p:sldId id="303" r:id="rId19"/>
    <p:sldId id="304" r:id="rId20"/>
    <p:sldId id="305" r:id="rId21"/>
    <p:sldId id="351" r:id="rId22"/>
    <p:sldId id="307" r:id="rId23"/>
    <p:sldId id="308" r:id="rId24"/>
    <p:sldId id="310" r:id="rId25"/>
    <p:sldId id="311" r:id="rId26"/>
    <p:sldId id="312" r:id="rId27"/>
    <p:sldId id="313" r:id="rId28"/>
    <p:sldId id="314" r:id="rId29"/>
    <p:sldId id="315" r:id="rId30"/>
    <p:sldId id="306" r:id="rId31"/>
    <p:sldId id="317" r:id="rId32"/>
    <p:sldId id="318" r:id="rId33"/>
    <p:sldId id="319" r:id="rId34"/>
    <p:sldId id="320" r:id="rId35"/>
    <p:sldId id="321" r:id="rId36"/>
    <p:sldId id="322" r:id="rId37"/>
    <p:sldId id="323" r:id="rId38"/>
    <p:sldId id="325"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0" r:id="rId52"/>
    <p:sldId id="341" r:id="rId53"/>
    <p:sldId id="343" r:id="rId54"/>
    <p:sldId id="34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4" name="ggqd_e6b7e@idethz.onmicrosoft.com" initials="g" lastIdx="3" clrIdx="3"/>
  <p:cmAuthor id="5" name="Patel  Minesh Hamenbhai" initials="PH" lastIdx="2"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873359580052"/>
          <c:y val="0.0815363307826355"/>
          <c:w val="0.755303805774278"/>
          <c:h val="0.682396369632809"/>
        </c:manualLayout>
      </c:layout>
      <c:barChart>
        <c:barDir val="bar"/>
        <c:grouping val="clustered"/>
        <c:varyColors val="0"/>
        <c:ser>
          <c:idx val="0"/>
          <c:order val="0"/>
          <c:tx>
            <c:strRef>
              <c:f>Sheet1!$B$1</c:f>
              <c:strCache>
                <c:ptCount val="1"/>
                <c:pt idx="0">
                  <c:v>2014</c:v>
                </c:pt>
              </c:strCache>
            </c:strRef>
          </c:tx>
          <c:spPr>
            <a:solidFill>
              <a:schemeClr val="accent2">
                <a:lumMod val="75000"/>
              </a:schemeClr>
            </a:solidFill>
            <a:ln w="19050">
              <a:solidFill>
                <a:schemeClr val="tx1"/>
              </a:solidFill>
            </a:ln>
            <a:effectLst/>
          </c:spPr>
          <c:invertIfNegative val="0"/>
          <c:dPt>
            <c:idx val="0"/>
            <c:invertIfNegative val="0"/>
            <c:bubble3D val="0"/>
            <c:spPr>
              <a:solidFill>
                <a:schemeClr val="tx1">
                  <a:lumMod val="75000"/>
                  <a:lumOff val="25000"/>
                </a:schemeClr>
              </a:solidFill>
              <a:ln w="19050">
                <a:solidFill>
                  <a:schemeClr val="tx1"/>
                </a:solidFill>
              </a:ln>
              <a:effectLst/>
            </c:spPr>
          </c:dPt>
          <c:dLbls>
            <c:delete val="1"/>
          </c:dLbls>
          <c:cat>
            <c:strRef>
              <c:f>Sheet1!$A$2</c:f>
              <c:strCache>
                <c:ptCount val="1"/>
                <c:pt idx="0">
                  <c:v>The Min. ACT Count to Observe Bit Flips</c:v>
                </c:pt>
              </c:strCache>
            </c:strRef>
          </c:cat>
          <c:val>
            <c:numRef>
              <c:f>Sheet1!$B$2</c:f>
              <c:numCache>
                <c:formatCode>General</c:formatCode>
                <c:ptCount val="1"/>
                <c:pt idx="0">
                  <c:v>139.2</c:v>
                </c:pt>
              </c:numCache>
            </c:numRef>
          </c:val>
        </c:ser>
        <c:ser>
          <c:idx val="1"/>
          <c:order val="1"/>
          <c:tx>
            <c:strRef>
              <c:f>Sheet1!$C$1</c:f>
              <c:strCache>
                <c:ptCount val="1"/>
                <c:pt idx="0">
                  <c:v>2020</c:v>
                </c:pt>
              </c:strCache>
            </c:strRef>
          </c:tx>
          <c:spPr>
            <a:solidFill>
              <a:srgbClr val="C00000"/>
            </a:solidFill>
            <a:ln w="19050">
              <a:solidFill>
                <a:schemeClr val="tx1"/>
              </a:solidFill>
            </a:ln>
            <a:effectLst/>
          </c:spPr>
          <c:invertIfNegative val="0"/>
          <c:dLbls>
            <c:delete val="1"/>
          </c:dLbls>
          <c:cat>
            <c:strRef>
              <c:f>Sheet1!$A$2</c:f>
              <c:strCache>
                <c:ptCount val="1"/>
                <c:pt idx="0">
                  <c:v>The Min. ACT Count to Observe Bit Flips</c:v>
                </c:pt>
              </c:strCache>
            </c:strRef>
          </c:cat>
          <c:val>
            <c:numRef>
              <c:f>Sheet1!$C$2</c:f>
              <c:numCache>
                <c:formatCode>General</c:formatCode>
                <c:ptCount val="1"/>
                <c:pt idx="0">
                  <c:v>9.6</c:v>
                </c:pt>
              </c:numCache>
            </c:numRef>
          </c:val>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en-US" sz="1195" b="0" i="0" u="none" strike="noStrike" kern="1200" baseline="0">
                <a:solidFill>
                  <a:schemeClr val="tx1">
                    <a:lumMod val="65000"/>
                    <a:lumOff val="35000"/>
                  </a:schemeClr>
                </a:solidFill>
                <a:latin typeface="Cambria" panose="02040503050406030204" pitchFamily="18" charset="0"/>
                <a:ea typeface="+mn-ea"/>
                <a:cs typeface="+mn-cs"/>
              </a:defRPr>
            </a:pPr>
          </a:p>
        </c:txPr>
        <c:crossAx val="1509368063"/>
        <c:crosses val="autoZero"/>
        <c:auto val="1"/>
        <c:lblAlgn val="ctr"/>
        <c:lblOffset val="100"/>
        <c:noMultiLvlLbl val="0"/>
      </c:catAx>
      <c:valAx>
        <c:axId val="1509368063"/>
        <c:scaling>
          <c:orientation val="minMax"/>
          <c:max val="140"/>
        </c:scaling>
        <c:delete val="0"/>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spPr>
          <a:noFill/>
          <a:ln>
            <a:noFill/>
          </a:ln>
          <a:effectLst/>
        </c:spPr>
        <c:txPr>
          <a:bodyPr rot="-60000000" spcFirstLastPara="1" vertOverflow="ellipsis" vert="horz" wrap="square" anchor="ctr" anchorCtr="1"/>
          <a:lstStyle/>
          <a:p>
            <a:pPr>
              <a:defRPr lang="en-US" sz="1200" b="0" i="0" u="none" strike="noStrike" kern="1200" baseline="0">
                <a:solidFill>
                  <a:schemeClr val="tx1"/>
                </a:solidFill>
                <a:latin typeface="Cambria" panose="02040503050406030204" pitchFamily="18" charset="0"/>
                <a:ea typeface="+mn-ea"/>
                <a:cs typeface="+mn-cs"/>
              </a:defRPr>
            </a:pPr>
          </a:p>
        </c:txPr>
        <c:crossAx val="1754165519"/>
        <c:crosses val="autoZero"/>
        <c:crossBetween val="between"/>
        <c:minorUnit val="10"/>
      </c:valAx>
      <c:spPr>
        <a:noFill/>
        <a:ln>
          <a:noFill/>
        </a:ln>
        <a:effectLst/>
      </c:spPr>
    </c:plotArea>
    <c:plotVisOnly val="1"/>
    <c:dispBlanksAs val="gap"/>
    <c:showDLblsOverMax val="0"/>
  </c:chart>
  <c:spPr>
    <a:noFill/>
    <a:ln>
      <a:solidFill>
        <a:schemeClr val="bg1"/>
      </a:solidFill>
    </a:ln>
    <a:effectLst/>
  </c:spPr>
  <c:txPr>
    <a:bodyPr/>
    <a:lstStyle/>
    <a:p>
      <a:pPr>
        <a:defRPr lang="en-US">
          <a:latin typeface="Cambria" panose="02040503050406030204" pitchFamily="18"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5" dt="2021-10-11T17:29:47.141" idx="2">
    <p:pos x="5754" y="63"/>
    <p:text>Why is this orange in the previous slide but red here?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DRAM module, used as the main memory on many systems. [CLICK]</a:t>
            </a:r>
            <a:endParaRPr lang="en-US"/>
          </a:p>
          <a:p>
            <a:r>
              <a:rPr lang="en-US"/>
              <a:t>A DRAM module consists of multiple chips each of which contains multiple banks [CLICK]</a:t>
            </a:r>
            <a:endParaRPr lang="en-US"/>
          </a:p>
          <a:p>
            <a:r>
              <a:rPr lang="en-US"/>
              <a:t>Each bank is composed of multiple subarrays [CLICK]</a:t>
            </a:r>
            <a:endParaRPr lang="en-US"/>
          </a:p>
          <a:p>
            <a:r>
              <a:rPr lang="en-US"/>
              <a:t>And within each subarray, there is a two dimensional array of DRAM cells. [CLICK]</a:t>
            </a:r>
            <a:endParaRPr lang="en-US"/>
          </a:p>
          <a:p>
            <a:r>
              <a:rPr lang="en-US"/>
              <a:t>These cells are organized into rows that are selected using </a:t>
            </a:r>
            <a:r>
              <a:rPr lang="en-US" err="1"/>
              <a:t>wordlines</a:t>
            </a:r>
            <a:r>
              <a:rPr lang="en-US"/>
              <a:t> [CLICK]</a:t>
            </a:r>
            <a:endParaRPr lang="en-US"/>
          </a:p>
          <a:p>
            <a:r>
              <a:rPr lang="en-US"/>
              <a:t>And the cells are connected to a row buffer via </a:t>
            </a:r>
            <a:r>
              <a:rPr lang="en-US" err="1"/>
              <a:t>bitlines</a:t>
            </a:r>
            <a:r>
              <a:rPr lang="en-US"/>
              <a:t> [CLICK]  </a:t>
            </a:r>
            <a:endParaRPr lang="en-US"/>
          </a:p>
        </p:txBody>
      </p:sp>
      <p:sp>
        <p:nvSpPr>
          <p:cNvPr id="4" name="Slide Number Placeholder 3"/>
          <p:cNvSpPr>
            <a:spLocks noGrp="1"/>
          </p:cNvSpPr>
          <p:nvPr>
            <p:ph type="sldNum" sz="quarter" idx="5"/>
          </p:nvPr>
        </p:nvSpPr>
        <p:spPr/>
        <p:txBody>
          <a:bodyPr/>
          <a:lstStyle/>
          <a:p>
            <a:fld id="{C0529AF4-9733-4245-A38E-6E2258071B12}" type="slidenum">
              <a:rPr lang="en-US" altLang="en-US" smtClean="0"/>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analyze the temperature levels a DRAM cell is vulnerable to RowHammer [CLICK]</a:t>
            </a:r>
            <a:endParaRPr lang="en-US"/>
          </a:p>
          <a:p>
            <a:r>
              <a:rPr lang="en-US"/>
              <a:t>We observe that there exists [CLICK] a lower and [CLICK] an upper bound of temperature [CLICK]</a:t>
            </a:r>
            <a:endParaRPr lang="en-US"/>
          </a:p>
          <a:p>
            <a:r>
              <a:rPr lang="en-US"/>
              <a:t>A DRAM cell experiences bit flips only within this bounded range[CLICK]</a:t>
            </a:r>
            <a:endParaRPr lang="en-US"/>
          </a:p>
          <a:p>
            <a:r>
              <a:rPr lang="en-US"/>
              <a:t>but we do not observe any bit flips out of this range [CLICK]</a:t>
            </a:r>
            <a:endParaRPr lang="en-US"/>
          </a:p>
          <a:p>
            <a:r>
              <a:rPr lang="en-US"/>
              <a:t>We call this range: vulnerable temperature range [CLICK]</a:t>
            </a:r>
            <a:endParaRPr lang="en-US"/>
          </a:p>
          <a:p>
            <a:r>
              <a:rPr lang="en-US"/>
              <a:t>This table demonstrates the fraction of DRAM cells that experience bit flips at </a:t>
            </a:r>
            <a:r>
              <a:rPr lang="en-US" b="1"/>
              <a:t>all temperature levels</a:t>
            </a:r>
            <a:r>
              <a:rPr lang="en-US"/>
              <a:t> within their vulnerable temperature range</a:t>
            </a:r>
            <a:endParaRPr lang="en-US"/>
          </a:p>
          <a:p>
            <a:r>
              <a:rPr lang="en-US"/>
              <a:t>We observe that </a:t>
            </a:r>
            <a:r>
              <a:rPr lang="en-US" b="1"/>
              <a:t>more than 98% of vulnerable cells </a:t>
            </a:r>
            <a:r>
              <a:rPr lang="en-US"/>
              <a:t>across all four manufacturers exhibit this behavior [CLICK]</a:t>
            </a:r>
            <a:endParaRPr lang="en-US"/>
          </a:p>
          <a:p>
            <a:r>
              <a:rPr lang="en-US"/>
              <a:t>Therefore, we conclude that </a:t>
            </a:r>
            <a:r>
              <a:rPr lang="en-US" sz="1200">
                <a:solidFill>
                  <a:prstClr val="black"/>
                </a:solidFill>
                <a:latin typeface="Cambria" panose="02040503050406030204"/>
                <a:ea typeface="Cambria" panose="02040503050406030204"/>
              </a:rPr>
              <a:t>most DRAM cells are vulnerable to RowHammer throughout </a:t>
            </a:r>
            <a:r>
              <a:rPr lang="en-US" sz="1200" b="1">
                <a:solidFill>
                  <a:srgbClr val="C00000"/>
                </a:solidFill>
                <a:latin typeface="Cambria" panose="02040503050406030204"/>
                <a:ea typeface="Cambria" panose="02040503050406030204"/>
              </a:rPr>
              <a:t>a continuous temperature range </a:t>
            </a:r>
            <a:r>
              <a:rPr lang="en-US" sz="1200">
                <a:latin typeface="Cambria" panose="02040503050406030204"/>
                <a:ea typeface="Cambria" panose="02040503050406030204"/>
              </a:rPr>
              <a:t>[CLICK]</a:t>
            </a:r>
            <a:endParaRPr lang="en-US" sz="1200">
              <a:latin typeface="Cambria" panose="02040503050406030204"/>
              <a:ea typeface="Cambria" panose="02040503050406030204"/>
            </a:endParaRPr>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This figure shows </a:t>
            </a:r>
            <a:r>
              <a:rPr lang="en-US"/>
              <a:t>the population density of cells, clustered based on their vulnerable temperature range. The x-axis and y-axis show the lower bound [CLICK] and the upper bound [CLICK] of a DRAM cell’s vulnerable temperature range [CLICK]</a:t>
            </a:r>
            <a:endParaRPr lang="en-US"/>
          </a:p>
          <a:p>
            <a:r>
              <a:rPr lang="en-US"/>
              <a:t>The color-scale and the percentage values show the fraction of cells for a given temperature range </a:t>
            </a:r>
            <a:r>
              <a:rPr lang="en-US">
                <a:cs typeface="Calibri" panose="020F0502020204030204"/>
              </a:rPr>
              <a:t>[CLICK]</a:t>
            </a:r>
            <a:endParaRPr lang="en-US">
              <a:cs typeface="Calibri" panose="020F0502020204030204"/>
            </a:endParaRPr>
          </a:p>
          <a:p>
            <a:r>
              <a:rPr lang="en-US">
                <a:cs typeface="Calibri" panose="020F0502020204030204"/>
              </a:rPr>
              <a:t>For example, 0.4% of the cells are vulnerable to RowHammer only between 55 and 60 degrees Celsius [CLICK], </a:t>
            </a:r>
            <a:endParaRPr lang="en-US">
              <a:cs typeface="Calibri" panose="020F0502020204030204"/>
            </a:endParaRPr>
          </a:p>
          <a:p>
            <a:r>
              <a:rPr lang="en-US">
                <a:cs typeface="Calibri" panose="020F0502020204030204"/>
              </a:rPr>
              <a:t>while 0.5% of the cells experience bit flips only between 70 and 85 degrees Celsius [CLICK]</a:t>
            </a:r>
            <a:endParaRPr lang="en-US">
              <a:cs typeface="Calibri" panose="020F0502020204030204"/>
            </a:endParaRPr>
          </a:p>
          <a:p>
            <a:r>
              <a:rPr lang="en-US">
                <a:cs typeface="Calibri" panose="020F0502020204030204"/>
              </a:rPr>
              <a:t>We conclude that different DRAM cells are vulnerable to RowHammer within specific temperature ranges [CLICK]</a:t>
            </a:r>
            <a:endParaRPr lang="en-US">
              <a:cs typeface="Calibri" panose="020F0502020204030204"/>
            </a:endParaRPr>
          </a:p>
          <a:p>
            <a:endParaRPr lang="en-US"/>
          </a:p>
          <a:p>
            <a:endParaRPr lang="en-US" b="1"/>
          </a:p>
          <a:p>
            <a:endParaRPr lang="en-US">
              <a:cs typeface="Calibri" panose="020F0502020204030204"/>
            </a:endParaRPr>
          </a:p>
          <a:p>
            <a:endParaRPr lang="en-US" b="1">
              <a:cs typeface="Calibri" panose="020F0502020204030204"/>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Here are the results for all four manufacturers. </a:t>
            </a:r>
            <a:endParaRPr lang="en-US">
              <a:cs typeface="Calibri" panose="020F0502020204030204"/>
            </a:endParaRPr>
          </a:p>
          <a:p>
            <a:r>
              <a:rPr lang="en-US">
                <a:cs typeface="Calibri" panose="020F0502020204030204"/>
              </a:rPr>
              <a:t>We make two observations from this figure. [CLICK]</a:t>
            </a:r>
            <a:endParaRPr lang="en-US">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defRPr/>
            </a:pPr>
            <a:r>
              <a:rPr lang="en-US"/>
              <a:t>First, we observe that a </a:t>
            </a:r>
            <a:r>
              <a:rPr lang="en-US" b="1"/>
              <a:t>significant fraction </a:t>
            </a:r>
            <a:r>
              <a:rPr lang="en-US"/>
              <a:t>of vulnerable DRAM cells exhibit bit flips at </a:t>
            </a:r>
            <a:r>
              <a:rPr lang="en-US" b="1"/>
              <a:t>all tested temperatures </a:t>
            </a:r>
            <a:br>
              <a:rPr lang="en-US" b="1"/>
            </a:br>
            <a:r>
              <a:rPr lang="en-US"/>
              <a:t>For example, </a:t>
            </a:r>
            <a:r>
              <a:rPr lang="en-US">
                <a:cs typeface="Calibri" panose="020F0502020204030204"/>
              </a:rPr>
              <a:t>almost 30% of cells from manufacturer D experience bit flips at all temperatures we tested, [CLICK]</a:t>
            </a:r>
            <a:endParaRPr lang="en-US">
              <a:cs typeface="Calibri" panose="020F0502020204030204"/>
            </a:endParaRPr>
          </a:p>
          <a:p>
            <a:endParaRPr lang="en-US" b="1">
              <a:cs typeface="Calibri" panose="020F0502020204030204"/>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 we observe that [CLICK] </a:t>
            </a:r>
            <a:endParaRPr lang="en-US"/>
          </a:p>
          <a:p>
            <a:r>
              <a:rPr lang="en-US"/>
              <a:t>a small fraction of the cells from all four manufacturers are vulnerable to RowHammer </a:t>
            </a:r>
            <a:r>
              <a:rPr lang="en-US" b="1"/>
              <a:t>only in a very narrow temperature range. [CLICK]</a:t>
            </a:r>
            <a:endParaRPr lang="en-US" b="1"/>
          </a:p>
          <a:p>
            <a:r>
              <a:rPr lang="en-US" b="1"/>
              <a:t>For example, </a:t>
            </a:r>
            <a:r>
              <a:rPr lang="en-US">
                <a:cs typeface="Calibri" panose="020F0502020204030204"/>
              </a:rPr>
              <a:t>0.2% of the cells from manufacturer D experience bit flips only at 70C. [CLICK]</a:t>
            </a:r>
            <a:endParaRPr lang="en-US">
              <a:cs typeface="Calibri" panose="020F0502020204030204"/>
            </a:endParaRP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panose="020F0502020204030204"/>
              </a:rPr>
              <a:t>Next, we study the impact of temperature on DRAM rows. </a:t>
            </a:r>
            <a:r>
              <a:rPr lang="en-US">
                <a:cs typeface="Calibri" panose="020F0502020204030204"/>
              </a:rPr>
              <a:t>The figure shows </a:t>
            </a:r>
            <a:r>
              <a:rPr lang="en-US"/>
              <a:t>how the number of bit flips in the victim row changes as temperature increases.[CLICK] </a:t>
            </a:r>
            <a:endParaRPr lang="en-US"/>
          </a:p>
          <a:p>
            <a:r>
              <a:rPr lang="en-US"/>
              <a:t>The x-axis shows the increasing temperature [CLICK] and y-axis reports the variation in bit flip counts normalized to the mean value at 50°C. [CLICK]</a:t>
            </a:r>
            <a:endParaRPr lang="en-US"/>
          </a:p>
          <a:p>
            <a:r>
              <a:rPr lang="en-US">
                <a:cs typeface="Calibri" panose="020F0502020204030204"/>
              </a:rPr>
              <a:t>We observe that more cells experience a bit flip with increasing temperature, [CLICK]</a:t>
            </a:r>
            <a:endParaRPr lang="en-US">
              <a:cs typeface="Calibri" panose="020F0502020204030204"/>
            </a:endParaRPr>
          </a:p>
          <a:p>
            <a:endParaRPr lang="en-US"/>
          </a:p>
          <a:p>
            <a:endParaRPr lang="en-US">
              <a:cs typeface="Calibri" panose="020F0502020204030204"/>
            </a:endParaRPr>
          </a:p>
          <a:p>
            <a:endParaRPr lang="en-US" b="1">
              <a:cs typeface="Calibri" panose="020F0502020204030204"/>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panose="020F0502020204030204"/>
              </a:rPr>
              <a:t>We repeat this analysis for all four manufacturers [CLICK]</a:t>
            </a:r>
            <a:endParaRPr lang="en-US"/>
          </a:p>
          <a:p>
            <a:r>
              <a:rPr lang="en-US">
                <a:cs typeface="Calibri" panose="020F0502020204030204"/>
              </a:rPr>
              <a:t>We observe that the bit error rate increases with temperature in modules from three manufacturers, [CLICK]</a:t>
            </a:r>
            <a:endParaRPr lang="en-US">
              <a:cs typeface="Calibri" panose="020F0502020204030204"/>
            </a:endParaRPr>
          </a:p>
          <a:p>
            <a:r>
              <a:rPr lang="en-US">
                <a:cs typeface="Calibri" panose="020F0502020204030204"/>
              </a:rPr>
              <a:t>While it exhibits an opposite trend in modules from manufacturer B. We hypothesize that this happens due to different characteristics of charge trap error mechanisms in different manufacturers. Please refer to our full paper for more details [CLICK]</a:t>
            </a:r>
            <a:endParaRPr lang="en-US">
              <a:cs typeface="Calibri" panose="020F0502020204030204"/>
            </a:endParaRPr>
          </a:p>
          <a:p>
            <a:r>
              <a:rPr lang="en-US">
                <a:cs typeface="Calibri" panose="020F0502020204030204"/>
              </a:rPr>
              <a:t>Our main observation from this figure is that </a:t>
            </a:r>
            <a:r>
              <a:rPr lang="en-US"/>
              <a:t>A DRAM row’s BER can </a:t>
            </a:r>
            <a:r>
              <a:rPr lang="en-US" b="1"/>
              <a:t>either increase or decrease with temperature </a:t>
            </a:r>
            <a:r>
              <a:rPr lang="en-US"/>
              <a:t>depending on the DRAM manufacturer [CLICK]</a:t>
            </a:r>
            <a:endParaRPr lang="en-US"/>
          </a:p>
          <a:p>
            <a:endParaRPr lang="en-US">
              <a:cs typeface="Calibri" panose="020F0502020204030204"/>
            </a:endParaRPr>
          </a:p>
          <a:p>
            <a:endParaRPr lang="en-US" b="1">
              <a:cs typeface="Calibri" panose="020F0502020204030204"/>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panose="020F0502020204030204"/>
              </a:rPr>
              <a:t>In the paper, we also analyze the variation in </a:t>
            </a:r>
            <a:r>
              <a:rPr lang="en-US" b="1" err="1">
                <a:cs typeface="Calibri" panose="020F0502020204030204"/>
              </a:rPr>
              <a:t>HCfirst</a:t>
            </a:r>
            <a:r>
              <a:rPr lang="en-US" b="1">
                <a:cs typeface="Calibri" panose="020F0502020204030204"/>
              </a:rPr>
              <a:t>, the minimum activation count at which a victim row experiences a bit flip, and make three observations from this analysis[CLICK]</a:t>
            </a:r>
            <a:endParaRPr lang="en-US"/>
          </a:p>
          <a:p>
            <a:pPr algn="l"/>
            <a:r>
              <a:rPr lang="en-US" b="1">
                <a:cs typeface="Calibri" panose="020F0502020204030204"/>
              </a:rPr>
              <a:t>First, just like BER, </a:t>
            </a:r>
            <a:r>
              <a:rPr lang="en-US" sz="1200">
                <a:solidFill>
                  <a:schemeClr val="tx1"/>
                </a:solidFill>
                <a:latin typeface="Cambria" panose="02040503050406030204"/>
                <a:ea typeface="Cambria" panose="02040503050406030204"/>
              </a:rPr>
              <a:t>DRAM rows can show </a:t>
            </a:r>
            <a:r>
              <a:rPr lang="en-US" sz="1200" b="1">
                <a:solidFill>
                  <a:srgbClr val="8B278C"/>
                </a:solidFill>
                <a:latin typeface="Cambria" panose="02040503050406030204"/>
                <a:ea typeface="Cambria" panose="02040503050406030204"/>
              </a:rPr>
              <a:t>either higher or lower </a:t>
            </a:r>
            <a:r>
              <a:rPr lang="en-US" sz="1200" b="1" i="1" err="1">
                <a:solidFill>
                  <a:srgbClr val="8B278C"/>
                </a:solidFill>
                <a:latin typeface="Cambria" panose="02040503050406030204"/>
                <a:ea typeface="Cambria" panose="02040503050406030204"/>
              </a:rPr>
              <a:t>HC</a:t>
            </a:r>
            <a:r>
              <a:rPr lang="en-US" sz="1200" b="1" i="1" baseline="-25000" err="1">
                <a:solidFill>
                  <a:srgbClr val="8B278C"/>
                </a:solidFill>
                <a:latin typeface="Cambria" panose="02040503050406030204"/>
                <a:ea typeface="Cambria" panose="02040503050406030204"/>
              </a:rPr>
              <a:t>first</a:t>
            </a:r>
            <a:r>
              <a:rPr lang="en-US" sz="1200" b="1">
                <a:solidFill>
                  <a:srgbClr val="8B278C"/>
                </a:solidFill>
                <a:latin typeface="Cambria" panose="02040503050406030204"/>
                <a:ea typeface="Cambria" panose="02040503050406030204"/>
              </a:rPr>
              <a:t> </a:t>
            </a:r>
            <a:r>
              <a:rPr lang="en-US" sz="1200">
                <a:solidFill>
                  <a:schemeClr val="tx1"/>
                </a:solidFill>
                <a:latin typeface="Cambria" panose="02040503050406030204"/>
                <a:ea typeface="Cambria" panose="02040503050406030204"/>
              </a:rPr>
              <a:t>when</a:t>
            </a:r>
            <a:r>
              <a:rPr lang="en-US" sz="1200" b="1">
                <a:solidFill>
                  <a:srgbClr val="8B278C"/>
                </a:solidFill>
                <a:latin typeface="Cambria" panose="02040503050406030204"/>
                <a:ea typeface="Cambria" panose="02040503050406030204"/>
              </a:rPr>
              <a:t> temperature increases [CLICK]</a:t>
            </a:r>
            <a:endParaRPr lang="en-US" b="1">
              <a:cs typeface="Calibri" panose="020F0502020204030204"/>
            </a:endParaRPr>
          </a:p>
          <a:p>
            <a:r>
              <a:rPr lang="en-US" b="1">
                <a:cs typeface="Calibri" panose="020F0502020204030204"/>
              </a:rPr>
              <a:t>Second, </a:t>
            </a:r>
            <a:r>
              <a:rPr lang="en-US" err="1"/>
              <a:t>Hcfirst</a:t>
            </a:r>
            <a:r>
              <a:rPr lang="en-US"/>
              <a:t> tends to generally decrease as delta temperature increases [CLICK]</a:t>
            </a:r>
            <a:endParaRPr lang="en-US">
              <a:cs typeface="Calibri" panose="020F0502020204030204"/>
            </a:endParaRPr>
          </a:p>
          <a:p>
            <a:r>
              <a:rPr lang="en-US">
                <a:cs typeface="Calibri" panose="020F0502020204030204"/>
              </a:rPr>
              <a:t>And third, </a:t>
            </a:r>
            <a:r>
              <a:rPr lang="en-US"/>
              <a:t>delta </a:t>
            </a:r>
            <a:r>
              <a:rPr lang="en-US" err="1"/>
              <a:t>Hcfirst</a:t>
            </a:r>
            <a:r>
              <a:rPr lang="en-US"/>
              <a:t> tends to be larger as delta temperature increases [CLICK]</a:t>
            </a:r>
            <a:endParaRPr lang="en-US"/>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This analysis provides two key takeaways: [CLICK]</a:t>
            </a:r>
            <a:endParaRPr lang="en-US" b="0"/>
          </a:p>
          <a:p>
            <a:r>
              <a:rPr lang="en-US" b="0"/>
              <a:t>First, As an aggressor row stays active longer, victim DRAM cells become more vulnerable to RowHammer [CLICK]</a:t>
            </a:r>
            <a:endParaRPr lang="en-US" b="0"/>
          </a:p>
          <a:p>
            <a:r>
              <a:rPr lang="en-US" b="0"/>
              <a:t>And second, RowHammer vulnerability of victim cells decreases when the bank is </a:t>
            </a:r>
            <a:r>
              <a:rPr lang="en-US" b="0" err="1"/>
              <a:t>precharged</a:t>
            </a:r>
            <a:r>
              <a:rPr lang="en-US" b="0"/>
              <a:t> for a longer time [CLICK]</a:t>
            </a:r>
            <a:endParaRPr lang="en-US" b="0"/>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perform this analysis, we conduct two sets of experiments [CLICK]</a:t>
            </a:r>
            <a:endParaRPr lang="en-US"/>
          </a:p>
          <a:p>
            <a:r>
              <a:rPr lang="en-US"/>
              <a:t>In the baseline, we hammer rows A and B as frequently as possible [CLICK]</a:t>
            </a:r>
            <a:endParaRPr lang="en-US"/>
          </a:p>
          <a:p>
            <a:r>
              <a:rPr lang="en-US"/>
              <a:t>In the first set of tests, we increase the time that an aggressor row is active [CLICK], </a:t>
            </a:r>
            <a:endParaRPr lang="en-US"/>
          </a:p>
          <a:p>
            <a:r>
              <a:rPr lang="en-US"/>
              <a:t>And in the second set of experiments we increase the time that the bank is </a:t>
            </a:r>
            <a:r>
              <a:rPr lang="en-US" err="1"/>
              <a:t>precharged</a:t>
            </a:r>
            <a:r>
              <a:rPr lang="en-US"/>
              <a:t> [CLICK]</a:t>
            </a:r>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demonstrates how [CLICK] </a:t>
            </a:r>
            <a:endParaRPr lang="en-US"/>
          </a:p>
          <a:p>
            <a:r>
              <a:rPr lang="en-US"/>
              <a:t>bit error rate varies [CLICK]</a:t>
            </a:r>
            <a:endParaRPr lang="en-US"/>
          </a:p>
          <a:p>
            <a:r>
              <a:rPr lang="en-US"/>
              <a:t>when aggressor row active time increases [CLICK]</a:t>
            </a:r>
            <a:endParaRPr lang="en-US"/>
          </a:p>
          <a:p>
            <a:r>
              <a:rPr lang="en-US"/>
              <a:t>We observe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[CLICK]</a:t>
            </a:r>
            <a:endParaRPr lang="en-US" sz="1400">
              <a:solidFill>
                <a:schemeClr val="bg1"/>
              </a:solidFill>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the same trend on modules from all four manufacturers [CLICK]</a:t>
            </a:r>
            <a:endParaRPr lang="en-US"/>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plot, we investigate the variation in </a:t>
            </a:r>
            <a:r>
              <a:rPr lang="en-US" dirty="0" err="1"/>
              <a:t>Hcfirst</a:t>
            </a:r>
            <a:r>
              <a:rPr lang="en-US" dirty="0"/>
              <a:t>, [CLICK] </a:t>
            </a:r>
            <a:endParaRPr lang="en-US" dirty="0"/>
          </a:p>
          <a:p>
            <a:r>
              <a:rPr lang="en-US" dirty="0"/>
              <a:t>the minimum activation count to observe a bit flip [CLICK]</a:t>
            </a:r>
            <a:endParaRPr lang="en-US" dirty="0"/>
          </a:p>
          <a:p>
            <a:r>
              <a:rPr lang="en-US" dirty="0"/>
              <a:t>With increasing aggressor row active time [CLICK]</a:t>
            </a:r>
            <a:endParaRPr lang="en-US" dirty="0"/>
          </a:p>
          <a:p>
            <a:r>
              <a:rPr lang="en-US" dirty="0"/>
              <a:t>We observe that DRAM cells experience bit flips at smaller activation counts when aggressor rows stay active longer [CLICK]</a:t>
            </a:r>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the same trend on modules from all four manufacturers [CLICK]</a:t>
            </a:r>
            <a:endParaRPr lang="en-US"/>
          </a:p>
          <a:p>
            <a:r>
              <a:rPr lang="en-US"/>
              <a:t>Based on our observations on the bit error rate and </a:t>
            </a:r>
            <a:r>
              <a:rPr lang="en-US" err="1"/>
              <a:t>Hcfirst</a:t>
            </a:r>
            <a:r>
              <a:rPr lang="en-US"/>
              <a:t>, we conclude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lower activation counts</a:t>
            </a:r>
            <a:r>
              <a:rPr lang="en-US" sz="1200">
                <a:solidFill>
                  <a:schemeClr val="bg1"/>
                </a:solidFill>
                <a:latin typeface="Cambria" panose="02040503050406030204" pitchFamily="18" charset="0"/>
              </a:rPr>
              <a:t> [CLICK]</a:t>
            </a:r>
            <a:endParaRPr lang="en-US" sz="1200">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panose="020F0502020204030204"/>
              </a:rPr>
              <a:t>In the paper, we also investigate the variation in aggressor row active time’s effects across DRAM rows and the effect of increasing bank </a:t>
            </a:r>
            <a:r>
              <a:rPr lang="en-US" b="0" dirty="0" err="1">
                <a:cs typeface="Calibri" panose="020F0502020204030204"/>
              </a:rPr>
              <a:t>precharged</a:t>
            </a:r>
            <a:r>
              <a:rPr lang="en-US" b="0" dirty="0">
                <a:cs typeface="Calibri" panose="020F0502020204030204"/>
              </a:rPr>
              <a:t> time. We make three observations from this analysis:</a:t>
            </a:r>
            <a:r>
              <a:rPr lang="en-US" b="1" dirty="0">
                <a:cs typeface="Calibri" panose="020F0502020204030204"/>
              </a:rPr>
              <a:t> [CLICK]</a:t>
            </a:r>
            <a:endParaRPr lang="en-US" dirty="0"/>
          </a:p>
          <a:p>
            <a:pPr algn="l"/>
            <a:r>
              <a:rPr lang="en-US" sz="1200" b="0" dirty="0">
                <a:solidFill>
                  <a:srgbClr val="8B278C"/>
                </a:solidFill>
                <a:latin typeface="Cambria" panose="02040503050406030204"/>
                <a:ea typeface="Cambria" panose="02040503050406030204"/>
              </a:rPr>
              <a:t>First, as the aggressor row stays active longer, the RowHammer vulnerability consistently worsens across all tested DRAM rows [CLICK]</a:t>
            </a:r>
            <a:endParaRPr lang="en-US" b="0" dirty="0">
              <a:cs typeface="Calibri" panose="020F0502020204030204"/>
            </a:endParaRPr>
          </a:p>
          <a:p>
            <a:r>
              <a:rPr lang="en-US" b="0" dirty="0">
                <a:cs typeface="Calibri" panose="020F0502020204030204"/>
              </a:rPr>
              <a:t>Second, as the bank stays </a:t>
            </a:r>
            <a:r>
              <a:rPr lang="en-US" b="0" dirty="0" err="1">
                <a:cs typeface="Calibri" panose="020F0502020204030204"/>
              </a:rPr>
              <a:t>precharged</a:t>
            </a:r>
            <a:r>
              <a:rPr lang="en-US" b="0" dirty="0">
                <a:cs typeface="Calibri" panose="020F0502020204030204"/>
              </a:rPr>
              <a:t> longer, fewer DRAM cells experience RowHammer bit flips, and they experience bit flips at higher activation counts [CLICK]</a:t>
            </a:r>
            <a:endParaRPr lang="en-US" b="0" dirty="0">
              <a:cs typeface="Calibri" panose="020F0502020204030204"/>
            </a:endParaRPr>
          </a:p>
          <a:p>
            <a:r>
              <a:rPr lang="en-US" b="0" dirty="0">
                <a:cs typeface="Calibri" panose="020F0502020204030204"/>
              </a:rPr>
              <a:t>Third, this reduction in RowHammer vulnerability is also consistent across all tested DRAM rows [CLICK] </a:t>
            </a:r>
            <a:endParaRPr lang="en-US" b="0" dirty="0">
              <a:cs typeface="Calibri" panose="020F0502020204030204"/>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this analysis, we investigate how the RowHammer vulnerability varies based on a victim DRAM cell's physical location</a:t>
            </a:r>
            <a:endParaRPr lang="en-US" b="0"/>
          </a:p>
          <a:p>
            <a:r>
              <a:rPr lang="en-US" b="0"/>
              <a:t>We have two key takeaways from this analysis. [CLICK]</a:t>
            </a:r>
            <a:endParaRPr lang="en-US" b="0"/>
          </a:p>
          <a:p>
            <a:r>
              <a:rPr lang="en-US" b="0"/>
              <a:t>First, The RowHammer vulnerability significantly varies across DRAM rows and columns due to both design induced and manufacturing process induced variation [CLICK]</a:t>
            </a:r>
            <a:endParaRPr lang="en-US" b="0"/>
          </a:p>
          <a:p>
            <a:r>
              <a:rPr lang="en-US" b="0"/>
              <a:t>Second, the distribution of </a:t>
            </a:r>
            <a:r>
              <a:rPr lang="en-US" b="0" err="1"/>
              <a:t>HCfirst</a:t>
            </a:r>
            <a:r>
              <a:rPr lang="en-US" b="0"/>
              <a:t> exhibits </a:t>
            </a:r>
            <a:endParaRPr lang="en-US" b="0"/>
          </a:p>
          <a:p>
            <a:r>
              <a:rPr lang="en-US" b="0"/>
              <a:t>- a diverse set of values within a subarray</a:t>
            </a:r>
            <a:endParaRPr lang="en-US" b="0"/>
          </a:p>
          <a:p>
            <a:r>
              <a:rPr lang="en-US" b="0"/>
              <a:t>- But similar values across subarrays within a DRAM module [CLICK]</a:t>
            </a:r>
            <a:endParaRPr lang="en-US" b="0"/>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do this analysis, we first investigate how </a:t>
            </a:r>
            <a:r>
              <a:rPr lang="en-US" err="1"/>
              <a:t>Hcfirst</a:t>
            </a:r>
            <a:r>
              <a:rPr lang="en-US"/>
              <a:t>, [CLICK] </a:t>
            </a:r>
            <a:endParaRPr lang="en-US"/>
          </a:p>
          <a:p>
            <a:r>
              <a:rPr lang="en-US"/>
              <a:t>the minimum activation count to observe bit flips, varies [CLICK]</a:t>
            </a:r>
            <a:endParaRPr lang="en-US"/>
          </a:p>
          <a:p>
            <a:r>
              <a:rPr lang="en-US"/>
              <a:t>across different DRAM rows sorted by reducing </a:t>
            </a:r>
            <a:r>
              <a:rPr lang="en-US" err="1"/>
              <a:t>Hcfirst</a:t>
            </a:r>
            <a:r>
              <a:rPr lang="en-US"/>
              <a:t> value on the x-axis.</a:t>
            </a: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a:t>Each curve in this plot represents a different DRAM module [CLICK] </a:t>
            </a:r>
            <a:endParaRPr lang="en-US"/>
          </a:p>
          <a:p>
            <a:r>
              <a:rPr lang="en-US"/>
              <a:t>We observe that </a:t>
            </a:r>
            <a:r>
              <a:rPr lang="en-US" err="1"/>
              <a:t>Hcfirst</a:t>
            </a:r>
            <a:r>
              <a:rPr lang="en-US"/>
              <a:t> values and thus the RowHammer vulnerability significantly varies across DRAM rows, as we highlight [CLICK] </a:t>
            </a:r>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significant variation can be observed on modules from all four manufacturers</a:t>
            </a:r>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into the most vulnerable DRAM rows, [CLICK] </a:t>
            </a:r>
            <a:endParaRPr lang="en-US"/>
          </a:p>
          <a:p>
            <a:r>
              <a:rPr lang="en-US"/>
              <a:t>We observe that the most vulnerable 10% of the rows experience bit flips at activation counts about half the </a:t>
            </a:r>
            <a:r>
              <a:rPr lang="en-US" err="1"/>
              <a:t>Hcfirst</a:t>
            </a:r>
            <a:r>
              <a:rPr lang="en-US"/>
              <a:t> of the other rows [CLICK]</a:t>
            </a:r>
            <a:endParaRPr lang="en-US"/>
          </a:p>
          <a:p>
            <a:r>
              <a:rPr lang="en-US"/>
              <a:t>Therefore, we conclude that a small fraction of DRAM rows are significantly more vulnerable to RowHammer than the vast majority of the rows [CLICK]</a:t>
            </a:r>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how the RowHammer vulnerability varies across columns, we generate a heatmap plot of [CLICK]</a:t>
            </a:r>
            <a:endParaRPr lang="en-US"/>
          </a:p>
          <a:p>
            <a:r>
              <a:rPr lang="en-US"/>
              <a:t>bit error rates [CLICK]</a:t>
            </a:r>
            <a:endParaRPr lang="en-US"/>
          </a:p>
          <a:p>
            <a:r>
              <a:rPr lang="en-US"/>
              <a:t>across columns [CLICK] </a:t>
            </a:r>
            <a:endParaRPr lang="en-US"/>
          </a:p>
          <a:p>
            <a:r>
              <a:rPr lang="en-US"/>
              <a:t>and chips [CLICK]</a:t>
            </a:r>
            <a:endParaRPr lang="en-US"/>
          </a:p>
          <a:p>
            <a:r>
              <a:rPr lang="en-US"/>
              <a:t>We observe that bit errors concentrate on certain DRAM columns more than others, implying that certain columns are significantly more vulnerable to RowHammer than other columns [CLICK]</a:t>
            </a:r>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investigate the variation across columns and chips, we cluster each DRAM column based on [CLICK] </a:t>
            </a:r>
            <a:endParaRPr lang="en-US"/>
          </a:p>
          <a:p>
            <a:r>
              <a:rPr lang="en-US"/>
              <a:t>its RowHammer vulnerability on average across DRAM chips [CLICK]</a:t>
            </a:r>
            <a:endParaRPr lang="en-US"/>
          </a:p>
          <a:p>
            <a:r>
              <a:rPr lang="en-US"/>
              <a:t>and the variation in its vulnerability across DRAM chips </a:t>
            </a:r>
            <a:endParaRPr lang="en-US"/>
          </a:p>
          <a:p>
            <a:r>
              <a:rPr lang="en-US"/>
              <a:t>This plot shows the population density of DRAM columns exhibiting a level of RowHammer vulnerability and variation across chips</a:t>
            </a:r>
            <a:endParaRPr lang="en-US"/>
          </a:p>
          <a:p>
            <a:r>
              <a:rPr lang="en-US"/>
              <a:t>For example, [CLICK] 16.7% of DRAM columns exhibit a high RowHammer vulnerability across all chips, indicating design-induced variation across columns [CLICK]</a:t>
            </a:r>
            <a:endParaRPr lang="en-US"/>
          </a:p>
          <a:p>
            <a:r>
              <a:rPr lang="en-US"/>
              <a:t>In contrast, 30.6% of DRAM columns exhibit a high variation in their RowHammer vulnerability across chips, indicating manufacturing-process-induced variation [CLICK]</a:t>
            </a:r>
            <a:endParaRPr lang="en-US"/>
          </a:p>
          <a:p>
            <a:pPr algn="l"/>
            <a:endParaRPr lang="en-US" b="0"/>
          </a:p>
          <a:p>
            <a:pPr algn="l"/>
            <a:endParaRPr lang="en-US" b="0"/>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same analysis for four manufacturers [CLICK]</a:t>
            </a:r>
            <a:endParaRPr lang="en-US" dirty="0"/>
          </a:p>
          <a:p>
            <a:r>
              <a:rPr lang="en-US" dirty="0"/>
              <a:t>We observe that there exist columns with very low or very high variation across chips from all four manufacturers [CLICK]</a:t>
            </a:r>
            <a:endParaRPr lang="en-US" dirty="0"/>
          </a:p>
          <a:p>
            <a:r>
              <a:rPr lang="en-US" b="0" dirty="0"/>
              <a:t>Based on this analysis, we conclude that </a:t>
            </a:r>
            <a:r>
              <a:rPr lang="en-US" sz="1200" b="0" dirty="0">
                <a:latin typeface="Cambria" panose="02040503050406030204" pitchFamily="18" charset="0"/>
              </a:rPr>
              <a:t>both </a:t>
            </a:r>
            <a:r>
              <a:rPr lang="en-US" sz="1200" b="0" dirty="0">
                <a:solidFill>
                  <a:srgbClr val="8B288C"/>
                </a:solidFill>
                <a:latin typeface="Cambria" panose="02040503050406030204" pitchFamily="18" charset="0"/>
              </a:rPr>
              <a:t>manufacturing process and design </a:t>
            </a:r>
            <a:r>
              <a:rPr lang="en-US" sz="1200" b="0" dirty="0">
                <a:latin typeface="Cambria" panose="02040503050406030204" pitchFamily="18" charset="0"/>
              </a:rPr>
              <a:t>affect a </a:t>
            </a:r>
            <a:r>
              <a:rPr lang="en-US" sz="1200" b="0" dirty="0">
                <a:solidFill>
                  <a:srgbClr val="8B288C"/>
                </a:solidFill>
                <a:latin typeface="Cambria" panose="02040503050406030204" pitchFamily="18" charset="0"/>
              </a:rPr>
              <a:t>DRAM column’s RowHammer vulnerability [CLICK]</a:t>
            </a:r>
            <a:endParaRPr lang="en-US" sz="1200" b="0" dirty="0">
              <a:solidFill>
                <a:srgbClr val="8B288C"/>
              </a:solidFill>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panose="020F0502020204030204"/>
              </a:rPr>
              <a:t>In the paper, we also analyze the variation across rows in a subarray and across subarrays in a DRAM module. We make two observations from this analysis [CLICK]</a:t>
            </a:r>
            <a:endParaRPr lang="en-US" b="1" dirty="0">
              <a:cs typeface="Calibri" panose="020F0502020204030204"/>
            </a:endParaRPr>
          </a:p>
          <a:p>
            <a:pPr algn="l"/>
            <a:r>
              <a:rPr lang="en-US" b="1" dirty="0">
                <a:cs typeface="Calibri" panose="020F0502020204030204"/>
              </a:rPr>
              <a:t>First, </a:t>
            </a:r>
            <a:r>
              <a:rPr lang="en-US" sz="1200" b="1" dirty="0">
                <a:latin typeface="Cambria" panose="02040503050406030204" pitchFamily="18" charset="0"/>
              </a:rPr>
              <a:t>The most vulnerable</a:t>
            </a:r>
            <a:r>
              <a:rPr lang="en-US" sz="1200" b="1" dirty="0">
                <a:solidFill>
                  <a:srgbClr val="C00000"/>
                </a:solidFill>
                <a:latin typeface="Cambria" panose="02040503050406030204" pitchFamily="18" charset="0"/>
              </a:rPr>
              <a:t> </a:t>
            </a:r>
            <a:r>
              <a:rPr lang="en-US" sz="1200" dirty="0">
                <a:latin typeface="Cambria" panose="02040503050406030204" pitchFamily="18" charset="0"/>
              </a:rPr>
              <a:t>DRAM row in a subarray is </a:t>
            </a:r>
            <a:r>
              <a:rPr lang="en-US" sz="1200" b="1" dirty="0">
                <a:solidFill>
                  <a:srgbClr val="C00000"/>
                </a:solidFill>
                <a:latin typeface="Cambria" panose="02040503050406030204" pitchFamily="18" charset="0"/>
              </a:rPr>
              <a:t>significantly more vulnerable </a:t>
            </a:r>
            <a:r>
              <a:rPr lang="en-US" sz="1200" dirty="0">
                <a:latin typeface="Cambria" panose="02040503050406030204" pitchFamily="18" charset="0"/>
              </a:rPr>
              <a:t>than the other rows </a:t>
            </a:r>
            <a:r>
              <a:rPr lang="en-US" sz="1200" b="1" dirty="0">
                <a:latin typeface="Cambria" panose="02040503050406030204" pitchFamily="18" charset="0"/>
              </a:rPr>
              <a:t>in the subarray [CLICK] </a:t>
            </a:r>
            <a:endParaRPr lang="en-US" dirty="0">
              <a:cs typeface="Calibri" panose="020F0502020204030204"/>
            </a:endParaRPr>
          </a:p>
          <a:p>
            <a:pPr algn="l"/>
            <a:r>
              <a:rPr lang="en-US" b="1" dirty="0">
                <a:cs typeface="Calibri" panose="020F0502020204030204"/>
              </a:rPr>
              <a:t>Second, </a:t>
            </a:r>
            <a:r>
              <a:rPr lang="en-US" sz="1200" i="1" dirty="0" err="1">
                <a:latin typeface="Cambria" panose="02040503050406030204" pitchFamily="18" charset="0"/>
              </a:rPr>
              <a:t>HC</a:t>
            </a:r>
            <a:r>
              <a:rPr lang="en-US" sz="1200" i="1" baseline="-25000" dirty="0" err="1">
                <a:latin typeface="Cambria" panose="02040503050406030204" pitchFamily="18" charset="0"/>
              </a:rPr>
              <a:t>first</a:t>
            </a:r>
            <a:r>
              <a:rPr lang="en-US" sz="1200" dirty="0">
                <a:latin typeface="Cambria" panose="02040503050406030204" pitchFamily="18" charset="0"/>
              </a:rPr>
              <a:t> distributions of subarrays </a:t>
            </a:r>
            <a:r>
              <a:rPr lang="en-US" sz="1200" b="1" dirty="0">
                <a:latin typeface="Cambria" panose="02040503050406030204" pitchFamily="18" charset="0"/>
              </a:rPr>
              <a:t>within a DRAM module</a:t>
            </a:r>
            <a:r>
              <a:rPr lang="en-US" sz="1200" dirty="0">
                <a:latin typeface="Cambria" panose="02040503050406030204" pitchFamily="18" charset="0"/>
              </a:rPr>
              <a:t> are </a:t>
            </a:r>
            <a:r>
              <a:rPr lang="en-US" sz="1200" b="1" dirty="0">
                <a:solidFill>
                  <a:srgbClr val="538233"/>
                </a:solidFill>
                <a:latin typeface="Cambria" panose="02040503050406030204" pitchFamily="18" charset="0"/>
              </a:rPr>
              <a:t>significantly more similar </a:t>
            </a:r>
            <a:r>
              <a:rPr lang="en-US" sz="1200" dirty="0">
                <a:latin typeface="Cambria" panose="02040503050406030204" pitchFamily="18" charset="0"/>
              </a:rPr>
              <a:t>to each other than those of subarrays </a:t>
            </a:r>
            <a:r>
              <a:rPr lang="en-US" sz="1200" b="1" dirty="0">
                <a:latin typeface="Cambria" panose="02040503050406030204" pitchFamily="18" charset="0"/>
              </a:rPr>
              <a:t>from different modules [CLICK]</a:t>
            </a:r>
            <a:endParaRPr lang="en-US" sz="1200" b="1" dirty="0">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believe that our observations can be leveraged [CLICK]</a:t>
            </a:r>
            <a:endParaRPr lang="en-US"/>
          </a:p>
          <a:p>
            <a:r>
              <a:rPr lang="en-US"/>
              <a:t>To craft more effective attacks [CLICK]</a:t>
            </a:r>
            <a:endParaRPr lang="en-US"/>
          </a:p>
          <a:p>
            <a:r>
              <a:rPr lang="en-US"/>
              <a:t>And to design more effective and efficient defenses.</a:t>
            </a: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a:t>In the following slides, I will explain several examples for these implications [CLICK]</a:t>
            </a:r>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first example for an attack improvement, the attacker manipulates the DRAM module’s temperature to increase the RowHammer vulnerability of the cells that store sensitive data [CLICK]</a:t>
            </a:r>
            <a:endParaRPr lang="en-US"/>
          </a:p>
          <a:p>
            <a:r>
              <a:rPr lang="en-US"/>
              <a:t>We observe that DRAM cells are vulnerable to RowHammer in a bounded temperature range [CLICK] </a:t>
            </a:r>
            <a:endParaRPr lang="en-US"/>
          </a:p>
          <a:p>
            <a:r>
              <a:rPr lang="en-US"/>
              <a:t>that we call vulnerable temperature range [CLICK]</a:t>
            </a:r>
            <a:endParaRPr lang="en-US"/>
          </a:p>
          <a:p>
            <a:r>
              <a:rPr lang="en-US"/>
              <a:t>For example, let this range be from 50 to 70 degrees </a:t>
            </a:r>
            <a:r>
              <a:rPr lang="en-US" err="1"/>
              <a:t>celsius</a:t>
            </a:r>
            <a:r>
              <a:rPr lang="en-US"/>
              <a:t> for the victim cells </a:t>
            </a:r>
            <a:endParaRPr lang="en-US"/>
          </a:p>
          <a:p>
            <a:r>
              <a:rPr lang="en-US"/>
              <a:t>To attack the cells within their vulnerable temperature range, an attacker can  [CLICK] </a:t>
            </a:r>
            <a:endParaRPr lang="en-US"/>
          </a:p>
          <a:p>
            <a:r>
              <a:rPr lang="en-US"/>
              <a:t>heat up the chip if its current temperature is below 50 [CLICK]</a:t>
            </a:r>
            <a:endParaRPr lang="en-US"/>
          </a:p>
          <a:p>
            <a:r>
              <a:rPr lang="en-US"/>
              <a:t>Or cool down the chip if its current temperature is above 70 degrees </a:t>
            </a:r>
            <a:r>
              <a:rPr lang="en-US" err="1"/>
              <a:t>celsius</a:t>
            </a:r>
            <a:r>
              <a:rPr lang="en-US"/>
              <a:t> [CLICK]</a:t>
            </a:r>
            <a:endParaRPr lang="en-US"/>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attack example, the attacker uses RowHammer to understand the DRAM chip’s current temperature [CLICK]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As an example, more than 76% of the vulnerable cells experience bit flips above 70 degrees Celsius for </a:t>
            </a:r>
            <a:r>
              <a:rPr lang="en-US" dirty="0" err="1"/>
              <a:t>Mfr</a:t>
            </a:r>
            <a:r>
              <a:rPr lang="en-US" dirty="0"/>
              <a:t> C. Focusing on these cells, an attacker can identify abnormal operating conditions that might occur in a data center during its peak hours. This information can be used to trigger an attack when the data center is under pressure[CLICK]</a:t>
            </a:r>
            <a:endParaRPr lang="en-US" dirty="0"/>
          </a:p>
          <a:p>
            <a:endParaRPr lang="en-US" dirty="0"/>
          </a:p>
          <a:p>
            <a:r>
              <a:rPr lang="en-US" dirty="0"/>
              <a:t>If it is important to measure temperature precisely, the attacker can focus on a smaller set of vulnerable cells that experience bit flips only in a narrow temperature range. For example, 0.4% of vulnerable cells experience bit flips only at 70 degrees Celsius in </a:t>
            </a:r>
            <a:r>
              <a:rPr lang="en-US" dirty="0" err="1"/>
              <a:t>Mfr</a:t>
            </a:r>
            <a:r>
              <a:rPr lang="en-US" dirty="0"/>
              <a:t> C. Using these cells, the attacker can precisely detect the temperature and trigger an attack accordingly [CLICK]</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third example, an attacker can leverage the effect of aggressor row active time [CLICK]</a:t>
            </a:r>
            <a:endParaRPr lang="en-US"/>
          </a:p>
          <a:p>
            <a:r>
              <a:rPr lang="en-US"/>
              <a:t>In this scenario, instead of activating aggressor rows as frequently as possible, [CLICK]</a:t>
            </a:r>
            <a:endParaRPr lang="en-US"/>
          </a:p>
          <a:p>
            <a:r>
              <a:rPr lang="en-US"/>
              <a:t>the attacker can keep the aggressor rows active for longer time [CLICK]</a:t>
            </a:r>
            <a:endParaRPr lang="en-US"/>
          </a:p>
          <a:p>
            <a:r>
              <a:rPr lang="en-US"/>
              <a:t>Based on our analyses, </a:t>
            </a:r>
            <a:r>
              <a:rPr lang="en-US" err="1"/>
              <a:t>HCfirst</a:t>
            </a:r>
            <a:r>
              <a:rPr lang="en-US"/>
              <a:t> reduces by 36% on average with the proposed access pattern</a:t>
            </a:r>
            <a:endParaRPr lang="en-US"/>
          </a:p>
          <a:p>
            <a:r>
              <a:rPr lang="en-US"/>
              <a:t>With this reduction, an attacker can bypass RowHammer defenses that do not account for this reduction [CLICK]</a:t>
            </a:r>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will also explain two improvements for defense mechanisms in this slide, but you can find more in the paper [CLICK]</a:t>
            </a:r>
            <a:endParaRPr lang="en-US"/>
          </a:p>
          <a:p>
            <a:r>
              <a:rPr lang="en-US"/>
              <a:t>The first improvement leverages the variation across rows [CLICK]</a:t>
            </a:r>
            <a:endParaRPr lang="en-US"/>
          </a:p>
          <a:p>
            <a:r>
              <a:rPr lang="en-US"/>
              <a:t>We observe that 90% of the rows do not experience bit flips until the activation count reaches the double </a:t>
            </a:r>
            <a:r>
              <a:rPr lang="en-US" err="1"/>
              <a:t>Hcfirst</a:t>
            </a:r>
            <a:r>
              <a:rPr lang="en-US"/>
              <a:t> of the 10% of the rows.[CLICK]</a:t>
            </a:r>
            <a:endParaRPr lang="en-US"/>
          </a:p>
          <a:p>
            <a:endParaRPr lang="en-US"/>
          </a:p>
          <a:p>
            <a:r>
              <a:rPr lang="en-US"/>
              <a:t>Therefore, we can reduce the aggressiveness of defense mechanisms for 90% of the rows, which can reduce the area overheads of state-of-the-art defense mechanisms: [CLICK] BlockHammer and [CLICK] Graphene, by 33 and 80%, respectively [CLICK]</a:t>
            </a:r>
            <a:endParaRPr lang="en-US"/>
          </a:p>
          <a:p>
            <a:endParaRPr lang="en-US"/>
          </a:p>
          <a:p>
            <a:r>
              <a:rPr lang="en-US"/>
              <a:t>The second example leverages the variation in RowHammer vulnerability with temperature [CLICK]</a:t>
            </a:r>
            <a:endParaRPr lang="en-US"/>
          </a:p>
          <a:p>
            <a:r>
              <a:rPr lang="en-US"/>
              <a:t>We show that DRAM cells experience bit flips in bounded temperature ranges [CLICK]</a:t>
            </a:r>
            <a:endParaRPr lang="en-US"/>
          </a:p>
          <a:p>
            <a:r>
              <a:rPr lang="en-US"/>
              <a:t>To avoid bit flips, A DRAM row can be disabled when its cells are vulnerable to RowHammer at the current operating temperature [CLICK]</a:t>
            </a:r>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more defense improvements in the paper that I will briefly mention in this slide [CLICK]</a:t>
            </a:r>
            <a:endParaRPr lang="en-US" dirty="0"/>
          </a:p>
          <a:p>
            <a:pPr>
              <a:buClr>
                <a:schemeClr val="tx1"/>
              </a:buClr>
            </a:pPr>
            <a:endParaRPr lang="en-US" dirty="0">
              <a:latin typeface="Cambria" panose="02040503050406030204"/>
              <a:ea typeface="Cambria" panose="02040503050406030204"/>
            </a:endParaRPr>
          </a:p>
          <a:p>
            <a:pPr>
              <a:buClr>
                <a:schemeClr val="tx1"/>
              </a:buClr>
            </a:pPr>
            <a:r>
              <a:rPr lang="en-US" dirty="0">
                <a:latin typeface="Cambria" panose="02040503050406030204"/>
                <a:ea typeface="Cambria" panose="02040503050406030204"/>
              </a:rPr>
              <a:t>First, Leveraging </a:t>
            </a:r>
            <a:r>
              <a:rPr lang="en-US" b="1" dirty="0">
                <a:solidFill>
                  <a:srgbClr val="C55910"/>
                </a:solidFill>
                <a:latin typeface="Cambria" panose="02040503050406030204"/>
                <a:ea typeface="Cambria" panose="02040503050406030204"/>
              </a:rPr>
              <a:t>the similarity across subarrays </a:t>
            </a:r>
            <a:r>
              <a:rPr lang="en-US" dirty="0">
                <a:latin typeface="Cambria" panose="02040503050406030204"/>
                <a:ea typeface="Cambria" panose="02040503050406030204"/>
              </a:rPr>
              <a:t>in a DRAM module </a:t>
            </a:r>
            <a:br>
              <a:rPr lang="en-US" dirty="0">
                <a:latin typeface="Cambria" panose="02040503050406030204"/>
                <a:ea typeface="Cambria" panose="02040503050406030204"/>
              </a:rPr>
            </a:br>
            <a:r>
              <a:rPr lang="en-US" dirty="0">
                <a:latin typeface="Cambria" panose="02040503050406030204"/>
                <a:ea typeface="Cambria" panose="02040503050406030204"/>
              </a:rPr>
              <a:t>can </a:t>
            </a:r>
            <a:r>
              <a:rPr lang="en-US" b="1" dirty="0">
                <a:solidFill>
                  <a:srgbClr val="C55910"/>
                </a:solidFill>
                <a:latin typeface="Cambria" panose="02040503050406030204"/>
                <a:ea typeface="Cambria" panose="02040503050406030204"/>
              </a:rPr>
              <a:t>reduce the module’s profiling time </a:t>
            </a:r>
            <a:r>
              <a:rPr lang="en-US" dirty="0">
                <a:latin typeface="Cambria" panose="02040503050406030204"/>
                <a:ea typeface="Cambria" panose="02040503050406030204"/>
              </a:rPr>
              <a:t>for RowHammer errors</a:t>
            </a:r>
            <a:endParaRPr lang="en-US" dirty="0">
              <a:latin typeface="Cambria" panose="02040503050406030204"/>
              <a:ea typeface="Cambria" panose="02040503050406030204"/>
            </a:endParaRPr>
          </a:p>
          <a:p>
            <a:pPr>
              <a:buClr>
                <a:schemeClr val="tx1"/>
              </a:buClr>
            </a:pPr>
            <a:endParaRPr lang="en-US" dirty="0">
              <a:ea typeface="Cambria" panose="02040503050406030204"/>
            </a:endParaRPr>
          </a:p>
          <a:p>
            <a:pPr>
              <a:buClr>
                <a:schemeClr val="tx1"/>
              </a:buClr>
            </a:pPr>
            <a:r>
              <a:rPr lang="en-US" dirty="0">
                <a:latin typeface="Cambria" panose="02040503050406030204"/>
                <a:ea typeface="Cambria" panose="02040503050406030204"/>
              </a:rPr>
              <a:t>Second, Monitoring and limiting the </a:t>
            </a:r>
            <a:r>
              <a:rPr lang="en-US" b="1" dirty="0">
                <a:solidFill>
                  <a:srgbClr val="C00000"/>
                </a:solidFill>
                <a:latin typeface="Cambria" panose="02040503050406030204"/>
                <a:ea typeface="Cambria" panose="02040503050406030204"/>
              </a:rPr>
              <a:t>aggressor row active time </a:t>
            </a:r>
            <a:r>
              <a:rPr lang="en-US" dirty="0">
                <a:latin typeface="Cambria" panose="02040503050406030204"/>
                <a:ea typeface="Cambria" panose="02040503050406030204"/>
              </a:rPr>
              <a:t>from the memory controller can</a:t>
            </a:r>
            <a:r>
              <a:rPr lang="en-US" b="1" dirty="0">
                <a:solidFill>
                  <a:srgbClr val="421B60"/>
                </a:solidFill>
                <a:latin typeface="Cambria" panose="02040503050406030204"/>
                <a:ea typeface="Cambria" panose="02040503050406030204"/>
              </a:rPr>
              <a:t> </a:t>
            </a:r>
            <a:r>
              <a:rPr lang="en-US" b="1" dirty="0">
                <a:solidFill>
                  <a:srgbClr val="C00000"/>
                </a:solidFill>
                <a:latin typeface="Cambria" panose="02040503050406030204"/>
                <a:ea typeface="Cambria" panose="02040503050406030204"/>
              </a:rPr>
              <a:t>reduce the RowHammer vulnerability </a:t>
            </a:r>
            <a:r>
              <a:rPr lang="en-US" dirty="0">
                <a:latin typeface="Cambria" panose="02040503050406030204"/>
                <a:ea typeface="Cambria" panose="02040503050406030204"/>
              </a:rPr>
              <a:t>and </a:t>
            </a:r>
            <a:r>
              <a:rPr lang="en-US" b="1" dirty="0">
                <a:solidFill>
                  <a:srgbClr val="C00000"/>
                </a:solidFill>
                <a:latin typeface="Cambria" panose="02040503050406030204"/>
                <a:ea typeface="Cambria" panose="02040503050406030204"/>
              </a:rPr>
              <a:t>make defenses more efficient </a:t>
            </a:r>
            <a:endParaRPr lang="en-US" b="1" i="1" baseline="-25000" dirty="0">
              <a:solidFill>
                <a:srgbClr val="C00000"/>
              </a:solidFill>
              <a:latin typeface="Cambria" panose="02040503050406030204"/>
              <a:ea typeface="Cambria" panose="02040503050406030204"/>
            </a:endParaRPr>
          </a:p>
          <a:p>
            <a:pPr>
              <a:buClr>
                <a:schemeClr val="tx1"/>
              </a:buClr>
            </a:pPr>
            <a:endParaRPr lang="en-US" dirty="0">
              <a:ea typeface="Cambria" panose="02040503050406030204"/>
            </a:endParaRPr>
          </a:p>
          <a:p>
            <a:pPr>
              <a:buClr>
                <a:schemeClr val="tx1"/>
              </a:buClr>
            </a:pPr>
            <a:r>
              <a:rPr lang="en-US" b="1" dirty="0">
                <a:solidFill>
                  <a:srgbClr val="538233"/>
                </a:solidFill>
                <a:latin typeface="Cambria" panose="02040503050406030204"/>
                <a:ea typeface="Cambria" panose="02040503050406030204"/>
              </a:rPr>
              <a:t>Third, ECC schemes </a:t>
            </a:r>
            <a:r>
              <a:rPr lang="en-US" dirty="0">
                <a:latin typeface="Cambria" panose="02040503050406030204"/>
                <a:ea typeface="Cambria" panose="02040503050406030204"/>
              </a:rPr>
              <a:t>can target the </a:t>
            </a:r>
            <a:r>
              <a:rPr lang="en-US" b="1" dirty="0">
                <a:solidFill>
                  <a:srgbClr val="538233"/>
                </a:solidFill>
                <a:latin typeface="Cambria" panose="02040503050406030204"/>
                <a:ea typeface="Cambria" panose="02040503050406030204"/>
              </a:rPr>
              <a:t>non-uniform bit error distribution </a:t>
            </a:r>
            <a:r>
              <a:rPr lang="en-US" dirty="0">
                <a:latin typeface="Cambria" panose="02040503050406030204"/>
                <a:ea typeface="Cambria" panose="02040503050406030204"/>
              </a:rPr>
              <a:t>caused by </a:t>
            </a:r>
            <a:r>
              <a:rPr lang="en-US" b="1" dirty="0">
                <a:solidFill>
                  <a:srgbClr val="538233"/>
                </a:solidFill>
                <a:latin typeface="Cambria" panose="02040503050406030204"/>
                <a:ea typeface="Cambria" panose="02040503050406030204"/>
              </a:rPr>
              <a:t>design-induced variation </a:t>
            </a:r>
            <a:r>
              <a:rPr lang="en-US" dirty="0">
                <a:latin typeface="Cambria" panose="02040503050406030204"/>
                <a:ea typeface="Cambria" panose="02040503050406030204"/>
              </a:rPr>
              <a:t>across DRAM columns</a:t>
            </a:r>
            <a:endParaRPr lang="en-US" dirty="0">
              <a:latin typeface="Cambria" panose="02040503050406030204"/>
              <a:ea typeface="Cambria" panose="02040503050406030204"/>
            </a:endParaRPr>
          </a:p>
          <a:p>
            <a:pPr marL="0" indent="0">
              <a:buClr>
                <a:schemeClr val="tx1"/>
              </a:buClr>
              <a:buNone/>
            </a:pPr>
            <a:endParaRPr lang="en-US" b="1" i="1" baseline="-25000" dirty="0">
              <a:solidFill>
                <a:srgbClr val="421B60"/>
              </a:solidFill>
              <a:latin typeface="Cambria" panose="02040503050406030204"/>
              <a:ea typeface="Cambria" panose="02040503050406030204"/>
            </a:endParaRPr>
          </a:p>
          <a:p>
            <a:pPr>
              <a:buClr>
                <a:schemeClr val="tx1"/>
              </a:buClr>
            </a:pPr>
            <a:r>
              <a:rPr lang="en-US" b="1" dirty="0">
                <a:solidFill>
                  <a:srgbClr val="0070C0"/>
                </a:solidFill>
                <a:latin typeface="Cambria" panose="02040503050406030204"/>
                <a:ea typeface="Cambria" panose="02040503050406030204"/>
              </a:rPr>
              <a:t>Fourth, Cooling</a:t>
            </a:r>
            <a:r>
              <a:rPr lang="en-US" dirty="0">
                <a:latin typeface="Cambria" panose="02040503050406030204"/>
                <a:ea typeface="Cambria" panose="02040503050406030204"/>
              </a:rPr>
              <a:t> DRAM chips can </a:t>
            </a:r>
            <a:r>
              <a:rPr lang="en-US" b="1" dirty="0">
                <a:solidFill>
                  <a:srgbClr val="0070C0"/>
                </a:solidFill>
                <a:latin typeface="Cambria" panose="02040503050406030204"/>
                <a:ea typeface="Cambria" panose="02040503050406030204"/>
              </a:rPr>
              <a:t>reduce overall bit error rate</a:t>
            </a:r>
            <a:endParaRPr lang="en-US" b="1" dirty="0">
              <a:solidFill>
                <a:srgbClr val="0070C0"/>
              </a:solidFill>
              <a:latin typeface="Cambria" panose="02040503050406030204"/>
              <a:ea typeface="Cambria" panose="02040503050406030204"/>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a:t>Denser DRAM chips are more vulnerable to RowHammer [CLICK]</a:t>
            </a:r>
            <a:endParaRPr lang="en-US" b="0" baseline="0"/>
          </a:p>
          <a:p>
            <a:r>
              <a:rPr lang="en-US" b="0" baseline="0"/>
              <a:t>And Understanding RowHammer is critical to find effective and efficient solutions. However, no rigorous study demonstrates how this vulnerability varies under different conditions [CLICK]</a:t>
            </a:r>
            <a:endParaRPr lang="en-US" b="0" baseline="0"/>
          </a:p>
          <a:p>
            <a:r>
              <a:rPr lang="en-US" b="0" baseline="0"/>
              <a:t>In this work, our goal is to provide insights into three fundamental properties of RowHammer that can be leveraged to design more effective and efficient attacks and defenses These three properties are  [CLICK]</a:t>
            </a:r>
            <a:endParaRPr lang="en-US" b="0" baseline="0"/>
          </a:p>
          <a:p>
            <a:r>
              <a:rPr lang="en-US" b="0" baseline="0"/>
              <a:t>DRAM chip temperature, [CLICK]</a:t>
            </a:r>
            <a:endParaRPr lang="en-US" b="0" baseline="0"/>
          </a:p>
          <a:p>
            <a:r>
              <a:rPr lang="en-US" b="0" baseline="0"/>
              <a:t>The time that an aggressor row stays active [CLICK]</a:t>
            </a:r>
            <a:endParaRPr lang="en-US" b="0" baseline="0"/>
          </a:p>
          <a:p>
            <a:r>
              <a:rPr lang="en-US" b="0" baseline="0"/>
              <a:t>and victim DRAM cell’s physical location [CLICK]</a:t>
            </a:r>
            <a:endParaRPr lang="en-US" b="0" baseline="0"/>
          </a:p>
          <a:p>
            <a:r>
              <a:rPr lang="en-US" b="0" baseline="0"/>
              <a:t>In this study, we test 272 real DRAM chips of DDR3 and DDR4 modules from four major manufacturers [CLICK]</a:t>
            </a:r>
            <a:endParaRPr lang="en-US" b="0" baseline="0"/>
          </a:p>
          <a:p>
            <a:r>
              <a:rPr lang="en-US" b="0" baseline="0"/>
              <a:t>Based on our analyses, we draw 6 key takeaway lessons from 16 novel observations. Among these, we highlight that [CLICK]</a:t>
            </a:r>
            <a:endParaRPr lang="en-US" b="0" baseline="0"/>
          </a:p>
          <a:p>
            <a:r>
              <a:rPr lang="en-US" b="0" baseline="0"/>
              <a:t>A RowHammer bit flip is more likely to occur [CLICK] </a:t>
            </a:r>
            <a:endParaRPr lang="en-US" b="0" baseline="0"/>
          </a:p>
          <a:p>
            <a:r>
              <a:rPr lang="en-US" b="0" baseline="0"/>
              <a:t>in a bounded range of temperature [CLICK]</a:t>
            </a:r>
            <a:endParaRPr lang="en-US" b="0" baseline="0"/>
          </a:p>
          <a:p>
            <a:r>
              <a:rPr lang="en-US" b="0" baseline="0"/>
              <a:t>if the aggressor row is active for longer time [CLICK] </a:t>
            </a:r>
            <a:endParaRPr lang="en-US" b="0" baseline="0"/>
          </a:p>
          <a:p>
            <a:r>
              <a:rPr lang="en-US" b="0" baseline="0"/>
              <a:t>And in certain physical regions of the DRAM module under attack [CLICK]</a:t>
            </a:r>
            <a:endParaRPr lang="en-US" b="0" baseline="0"/>
          </a:p>
          <a:p>
            <a:r>
              <a:rPr lang="en-US" b="0" baseline="0"/>
              <a:t>Based on our findings, we propose several improvements. We believe and hope that our novel observations will inspire and aid future work on crafting more effective attacks and designing more effective and efficient defense mechanisms [END]</a:t>
            </a:r>
            <a:endParaRPr lang="en-US" b="0" baseline="0"/>
          </a:p>
        </p:txBody>
      </p:sp>
      <p:sp>
        <p:nvSpPr>
          <p:cNvPr id="4" name="Slide Number Placeholder 3"/>
          <p:cNvSpPr>
            <a:spLocks noGrp="1"/>
          </p:cNvSpPr>
          <p:nvPr>
            <p:ph type="sldNum" sz="quarter" idx="10"/>
          </p:nvPr>
        </p:nvSpPr>
        <p:spPr/>
        <p:txBody>
          <a:bodyPr/>
          <a:lstStyle/>
          <a:p>
            <a:fld id="{35E676A0-33B1-4B4B-B1AA-B0B917FCAA93}"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lang="en-US">
                <a:solidFill>
                  <a:srgbClr val="000000"/>
                </a:solidFill>
                <a:latin typeface="Cambria" panose="02040503050406030204" pitchFamily="18" charset="0"/>
                <a:ea typeface="Cambria" panose="02040503050406030204"/>
              </a:rPr>
              <a:t>RowHammer is a DRAM </a:t>
            </a:r>
            <a:r>
              <a:rPr lang="en-US" b="1">
                <a:solidFill>
                  <a:srgbClr val="002060"/>
                </a:solidFill>
                <a:latin typeface="Cambria" panose="02040503050406030204" pitchFamily="18" charset="0"/>
                <a:ea typeface="Cambria" panose="02040503050406030204"/>
              </a:rPr>
              <a:t>reliability and security problem [CLICK]</a:t>
            </a:r>
            <a:endParaRPr lang="en-US">
              <a:latin typeface="Cambria" panose="02040503050406030204" pitchFamily="18" charset="0"/>
              <a:ea typeface="Cambria" panose="02040503050406030204"/>
            </a:endParaRPr>
          </a:p>
          <a:p>
            <a:pPr marL="285750" indent="-285750">
              <a:lnSpc>
                <a:spcPct val="90000"/>
              </a:lnSpc>
              <a:buFont typeface="Arial" panose="020B0604020202020204" pitchFamily="34" charset="0"/>
              <a:buChar char="•"/>
            </a:pPr>
            <a:r>
              <a:rPr lang="en-US">
                <a:latin typeface="Cambria" panose="02040503050406030204" pitchFamily="18" charset="0"/>
                <a:ea typeface="Cambria" panose="02040503050406030204"/>
              </a:rPr>
              <a:t>Denser DRAM chips are </a:t>
            </a:r>
            <a:r>
              <a:rPr lang="en-US" b="1">
                <a:latin typeface="Cambria" panose="02040503050406030204" pitchFamily="18" charset="0"/>
                <a:ea typeface="Cambria" panose="02040503050406030204"/>
              </a:rPr>
              <a:t>significantly</a:t>
            </a:r>
            <a:r>
              <a:rPr lang="en-US">
                <a:latin typeface="Cambria" panose="02040503050406030204" pitchFamily="18" charset="0"/>
                <a:ea typeface="Cambria" panose="02040503050406030204"/>
              </a:rPr>
              <a:t> </a:t>
            </a:r>
            <a:r>
              <a:rPr lang="en-US" b="1">
                <a:solidFill>
                  <a:srgbClr val="7030A0"/>
                </a:solidFill>
                <a:latin typeface="Cambria" panose="02040503050406030204" pitchFamily="18" charset="0"/>
                <a:ea typeface="Cambria" panose="02040503050406030204"/>
              </a:rPr>
              <a:t>more vulnerable</a:t>
            </a:r>
            <a:r>
              <a:rPr lang="en-US">
                <a:latin typeface="Cambria" panose="02040503050406030204" pitchFamily="18" charset="0"/>
                <a:ea typeface="Cambria" panose="02040503050406030204"/>
              </a:rPr>
              <a:t> to RowHammer, such that [CLICK]</a:t>
            </a:r>
            <a:endParaRPr lang="en-US">
              <a:latin typeface="Cambria" panose="02040503050406030204" pitchFamily="18" charset="0"/>
              <a:ea typeface="Cambria" panose="02040503050406030204"/>
            </a:endParaRPr>
          </a:p>
          <a:p>
            <a:pPr marL="285750" indent="-285750">
              <a:lnSpc>
                <a:spcPct val="90000"/>
              </a:lnSpc>
              <a:buFont typeface="Arial" panose="020B0604020202020204" pitchFamily="34" charset="0"/>
              <a:buChar char="•"/>
            </a:pPr>
            <a:r>
              <a:rPr lang="en-US">
                <a:latin typeface="Cambria" panose="02040503050406030204" pitchFamily="18" charset="0"/>
                <a:ea typeface="Cambria" panose="02040503050406030204"/>
              </a:rPr>
              <a:t>the minimum activation count to observe a bit flip has reduced by more than an order of magnitude in less than a decade [CLICK]</a:t>
            </a:r>
            <a:endParaRPr lang="en-US">
              <a:latin typeface="Cambria" panose="02040503050406030204" pitchFamily="18" charset="0"/>
              <a:ea typeface="Cambria" panose="02040503050406030204"/>
            </a:endParaRPr>
          </a:p>
          <a:p>
            <a:pPr marL="285750" indent="-285750">
              <a:lnSpc>
                <a:spcPct val="90000"/>
              </a:lnSpc>
              <a:buFont typeface="Arial" panose="020B0604020202020204" pitchFamily="34" charset="0"/>
              <a:buChar char="•"/>
            </a:pPr>
            <a:r>
              <a:rPr lang="en-US">
                <a:latin typeface="Cambria" panose="02040503050406030204" pitchFamily="18" charset="0"/>
                <a:ea typeface="Cambria" panose="02040503050406030204"/>
              </a:rPr>
              <a:t>Recent works have </a:t>
            </a:r>
            <a:r>
              <a:rPr lang="en-US" err="1">
                <a:latin typeface="Cambria" panose="02040503050406030204" pitchFamily="18" charset="0"/>
                <a:ea typeface="Cambria" panose="02040503050406030204"/>
              </a:rPr>
              <a:t>demostrated</a:t>
            </a:r>
            <a:r>
              <a:rPr lang="en-US">
                <a:latin typeface="Cambria" panose="02040503050406030204" pitchFamily="18" charset="0"/>
                <a:ea typeface="Cambria" panose="02040503050406030204"/>
              </a:rPr>
              <a:t> that many defense mechanisms are becoming prohibitively expensive for future DRAM chips [CLICK]</a:t>
            </a:r>
            <a:endParaRPr lang="en-US">
              <a:latin typeface="Cambria" panose="02040503050406030204" pitchFamily="18" charset="0"/>
              <a:ea typeface="Cambria" panose="02040503050406030204"/>
            </a:endParaRPr>
          </a:p>
          <a:p>
            <a:pPr marL="285750" indent="-285750">
              <a:lnSpc>
                <a:spcPct val="90000"/>
              </a:lnSpc>
              <a:buFont typeface="Arial" panose="020B0604020202020204" pitchFamily="34" charset="0"/>
              <a:buChar char="•"/>
            </a:pPr>
            <a:r>
              <a:rPr lang="en-US">
                <a:latin typeface="Cambria" panose="02040503050406030204" pitchFamily="18" charset="0"/>
                <a:ea typeface="Cambria" panose="02040503050406030204"/>
              </a:rPr>
              <a:t>A deeper understanding of RowHammer is the key to overcome this challenge [CLICK]</a:t>
            </a:r>
            <a:endParaRPr lang="en-US">
              <a:latin typeface="Cambria" panose="02040503050406030204" pitchFamily="18" charset="0"/>
              <a:ea typeface="Cambria" panose="02040503050406030204"/>
            </a:endParaRPr>
          </a:p>
          <a:p>
            <a:pPr marL="285750" indent="-285750">
              <a:lnSpc>
                <a:spcPct val="90000"/>
              </a:lnSpc>
              <a:buFont typeface="Arial" panose="020B0604020202020204" pitchFamily="34" charset="0"/>
              <a:buChar char="•"/>
            </a:pPr>
            <a:r>
              <a:rPr lang="en-US">
                <a:latin typeface="Cambria" panose="02040503050406030204" pitchFamily="18" charset="0"/>
                <a:ea typeface="Cambria" panose="02040503050406030204"/>
              </a:rPr>
              <a:t>However, no rigorous experimental study demonstrates a set of fundamental properties of RowHammer to find effective and efficient solutions [CLICK]</a:t>
            </a:r>
            <a:endParaRPr lang="en-US">
              <a:latin typeface="Cambria" panose="02040503050406030204" pitchFamily="18" charset="0"/>
              <a:ea typeface="Cambria" panose="02040503050406030204"/>
            </a:endParaRPr>
          </a:p>
          <a:p>
            <a:pPr marL="285750" indent="-285750">
              <a:lnSpc>
                <a:spcPct val="90000"/>
              </a:lnSpc>
              <a:buFont typeface="Arial" panose="020B0604020202020204" pitchFamily="34" charset="0"/>
              <a:buChar char="•"/>
            </a:pPr>
            <a:r>
              <a:rPr lang="en-US">
                <a:latin typeface="Cambria" panose="02040503050406030204" pitchFamily="18" charset="0"/>
                <a:ea typeface="Cambria" panose="02040503050406030204"/>
              </a:rPr>
              <a:t>Therefore, to enable RowHammer-safe operation with future DRAM chips, it is </a:t>
            </a:r>
            <a:r>
              <a:rPr lang="en-US" b="1">
                <a:solidFill>
                  <a:srgbClr val="8B278C"/>
                </a:solidFill>
                <a:latin typeface="Cambria" panose="02040503050406030204" pitchFamily="18" charset="0"/>
                <a:ea typeface="Cambria" panose="02040503050406030204"/>
              </a:rPr>
              <a:t>critical to gain insights</a:t>
            </a:r>
            <a:r>
              <a:rPr lang="en-US">
                <a:latin typeface="Cambria" panose="02040503050406030204" pitchFamily="18" charset="0"/>
                <a:ea typeface="Cambria" panose="02040503050406030204"/>
              </a:rPr>
              <a:t> into RowHammer and its </a:t>
            </a:r>
            <a:r>
              <a:rPr lang="en-US" b="1">
                <a:solidFill>
                  <a:srgbClr val="8B278C"/>
                </a:solidFill>
                <a:latin typeface="Cambria" panose="02040503050406030204" pitchFamily="18" charset="0"/>
                <a:ea typeface="Cambria" panose="02040503050406030204"/>
              </a:rPr>
              <a:t>fundamental properties</a:t>
            </a:r>
            <a:r>
              <a:rPr lang="en-US">
                <a:latin typeface="Cambria" panose="02040503050406030204" pitchFamily="18" charset="0"/>
                <a:ea typeface="Cambria" panose="02040503050406030204"/>
              </a:rPr>
              <a:t>[CLICK]</a:t>
            </a:r>
            <a:endParaRPr lang="en-US">
              <a:latin typeface="Cambria" panose="02040503050406030204" pitchFamily="18" charset="0"/>
              <a:ea typeface="Cambria" panose="02040503050406030204"/>
            </a:endParaRPr>
          </a:p>
          <a:p>
            <a:endParaRPr lang="en-US" b="1"/>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Our goal in this work is to </a:t>
            </a:r>
            <a:r>
              <a:rPr lang="en-US" sz="2400"/>
              <a:t>Provide </a:t>
            </a:r>
            <a:r>
              <a:rPr lang="en-US" sz="2400" b="1">
                <a:solidFill>
                  <a:srgbClr val="8B278C"/>
                </a:solidFill>
              </a:rPr>
              <a:t>insights into three fundamental properties </a:t>
            </a:r>
            <a:r>
              <a:rPr lang="en-US" sz="2400"/>
              <a:t>of RowHammer</a:t>
            </a:r>
            <a:r>
              <a:rPr lang="en-US" sz="2400" b="1">
                <a:solidFill>
                  <a:srgbClr val="8B278C"/>
                </a:solidFill>
              </a:rPr>
              <a:t>:</a:t>
            </a:r>
            <a:endParaRPr lang="en-US" sz="2400" b="1">
              <a:solidFill>
                <a:srgbClr val="8B278C"/>
              </a:solidFill>
              <a:latin typeface="Cambria" panose="02040503050406030204"/>
              <a:ea typeface="Cambria" panose="02040503050406030204" pitchFamily="18" charset="0"/>
            </a:endParaRPr>
          </a:p>
          <a:p>
            <a:pPr marL="0" lvl="0" indent="0">
              <a:buNone/>
            </a:pPr>
            <a:r>
              <a:rPr lang="en-US" sz="2400">
                <a:latin typeface="Cambria" panose="02040503050406030204"/>
                <a:ea typeface="Cambria" panose="02040503050406030204"/>
              </a:rPr>
              <a:t>Temperature [CLICK]</a:t>
            </a:r>
            <a:endParaRPr lang="en-US" sz="2400">
              <a:latin typeface="Cambria" panose="02040503050406030204" pitchFamily="18" charset="0"/>
              <a:ea typeface="Cambria" panose="02040503050406030204" pitchFamily="18" charset="0"/>
            </a:endParaRPr>
          </a:p>
          <a:p>
            <a:pPr marL="0" lvl="0" indent="0">
              <a:buNone/>
            </a:pPr>
            <a:r>
              <a:rPr lang="en-US" sz="2400">
                <a:latin typeface="Cambria" panose="02040503050406030204"/>
                <a:ea typeface="Cambria" panose="02040503050406030204"/>
              </a:rPr>
              <a:t>Aggressor row active time [CLICK]</a:t>
            </a:r>
            <a:endParaRPr lang="en-US" sz="2400">
              <a:latin typeface="Cambria" panose="02040503050406030204" pitchFamily="18" charset="0"/>
              <a:ea typeface="Cambria" panose="02040503050406030204" pitchFamily="18" charset="0"/>
            </a:endParaRPr>
          </a:p>
          <a:p>
            <a:pPr marL="0" lvl="0" indent="0">
              <a:buNone/>
            </a:pPr>
            <a:r>
              <a:rPr lang="en-US" sz="2400">
                <a:latin typeface="Cambria" panose="02040503050406030204"/>
                <a:ea typeface="Cambria" panose="02040503050406030204"/>
              </a:rPr>
              <a:t>Victim DRAM cell's physical location [CLICK]</a:t>
            </a:r>
            <a:endParaRPr lang="en-US" sz="2400">
              <a:latin typeface="Cambria" panose="02040503050406030204"/>
              <a:ea typeface="Cambria" panose="02040503050406030204"/>
            </a:endParaRPr>
          </a:p>
          <a:p>
            <a:pPr marL="0" lvl="0" indent="0">
              <a:buNone/>
            </a:pPr>
            <a:r>
              <a:rPr lang="en-US" sz="2400">
                <a:latin typeface="Cambria" panose="02040503050406030204"/>
                <a:ea typeface="Cambria" panose="02040503050406030204" pitchFamily="18" charset="0"/>
              </a:rPr>
              <a:t>By doing so we aim enabling research to find effective and efficient attacks and defenses [CLICK]</a:t>
            </a:r>
            <a:endParaRPr lang="en-US" sz="2400">
              <a:latin typeface="Cambria" panose="02040503050406030204" pitchFamily="18" charset="0"/>
              <a:ea typeface="Cambria" panose="02040503050406030204" pitchFamily="18" charset="0"/>
            </a:endParaRPr>
          </a:p>
          <a:p>
            <a:endParaRPr lang="en-US" b="1"/>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characterize our DRAM chips at worst-case conditions we take two measures: </a:t>
            </a:r>
            <a:endParaRPr lang="en-US"/>
          </a:p>
          <a:p>
            <a:r>
              <a:rPr lang="en-US"/>
              <a:t>[CLICK] First, we prevent external sources of interference such that our tests can run consistently as desired and without interruptions. To achieve this we disable: </a:t>
            </a:r>
            <a:endParaRPr lang="en-US"/>
          </a:p>
          <a:p>
            <a:r>
              <a:rPr lang="en-US"/>
              <a:t>[CLICK] DRAM refresh to avoid refreshing victim rows during a RowHammer test, </a:t>
            </a:r>
            <a:endParaRPr lang="en-US"/>
          </a:p>
          <a:p>
            <a:r>
              <a:rPr lang="en-US"/>
              <a:t>[CLICK] DRAM calibration events to minimize variation in test timings</a:t>
            </a:r>
            <a:endParaRPr lang="en-US"/>
          </a:p>
          <a:p>
            <a:r>
              <a:rPr lang="en-US"/>
              <a:t>[CLICK] and RowHammer mitigation mechanisms to ensure that we can directly observe circuit-level bit flips</a:t>
            </a:r>
            <a:endParaRPr lang="en-US"/>
          </a:p>
          <a:p>
            <a:r>
              <a:rPr lang="en-US"/>
              <a:t>[CLICK] we also ensure that our tests complete in less than a refresh window to prevent retention failures from interfering with our results</a:t>
            </a:r>
            <a:endParaRPr lang="en-US"/>
          </a:p>
          <a:p>
            <a:r>
              <a:rPr lang="en-US"/>
              <a:t>[CLICK] Second, we issue the worst-case access sequence for inducing RowHammer bit flips based on observations from prior work</a:t>
            </a:r>
            <a:endParaRPr lang="en-US"/>
          </a:p>
          <a:p>
            <a:r>
              <a:rPr lang="en-US"/>
              <a:t>[CLICK] Using these observations, we test each row’s worst-case vulnerability to RowHammer by repeatedly activating the two physically-adjacent rows as fast as possible</a:t>
            </a:r>
            <a:endParaRPr lang="en-US"/>
          </a:p>
          <a:p>
            <a:r>
              <a:rPr lang="en-US"/>
              <a:t>=========</a:t>
            </a:r>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panose="020F0502020204030204"/>
              </a:rPr>
              <a:t>In our characterization, [CLICK] </a:t>
            </a:r>
            <a:endParaRPr lang="en-US" b="1">
              <a:cs typeface="Calibri" panose="020F0502020204030204"/>
            </a:endParaRPr>
          </a:p>
          <a:p>
            <a:r>
              <a:rPr lang="en-US" b="1">
                <a:cs typeface="Calibri" panose="020F0502020204030204"/>
              </a:rPr>
              <a:t>we test 272 real DRAM chips [CLICK] </a:t>
            </a:r>
            <a:endParaRPr lang="en-US" b="1">
              <a:cs typeface="Calibri" panose="020F0502020204030204"/>
            </a:endParaRPr>
          </a:p>
          <a:p>
            <a:r>
              <a:rPr lang="en-US" b="1">
                <a:cs typeface="Calibri" panose="020F0502020204030204"/>
              </a:rPr>
              <a:t>from four major manufacturers,  [CLICK] </a:t>
            </a:r>
            <a:endParaRPr lang="en-US" b="1">
              <a:cs typeface="Calibri" panose="020F0502020204030204"/>
            </a:endParaRPr>
          </a:p>
          <a:p>
            <a:r>
              <a:rPr lang="en-US" b="1">
                <a:cs typeface="Calibri" panose="020F0502020204030204"/>
              </a:rPr>
              <a:t>that implement DDR3 and DDR4 DRAM standards [CLICK] </a:t>
            </a:r>
            <a:endParaRPr lang="en-US" b="1">
              <a:cs typeface="Calibri" panose="020F0502020204030204"/>
            </a:endParaRPr>
          </a:p>
          <a:p>
            <a:r>
              <a:rPr lang="en-US" b="1">
                <a:cs typeface="Calibri" panose="020F0502020204030204"/>
              </a:rPr>
              <a:t>and with different densities, die revisions, and chip organizations[CLICK]  </a:t>
            </a:r>
            <a:endParaRPr lang="en-US" b="1">
              <a:cs typeface="Calibri" panose="020F0502020204030204"/>
            </a:endParaRPr>
          </a:p>
          <a:p>
            <a:endParaRPr lang="en-US" b="1"/>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analysis provides two key takeaway lessons: [CLICK]</a:t>
            </a:r>
            <a:endParaRPr lang="en-US"/>
          </a:p>
          <a:p>
            <a:r>
              <a:rPr lang="en-US">
                <a:cs typeface="Calibri" panose="020F0502020204030204"/>
              </a:rPr>
              <a:t>First, </a:t>
            </a:r>
            <a:r>
              <a:rPr lang="en-US"/>
              <a:t>To ensure that a DRAM cell is not vulnerable to RowHammer, we </a:t>
            </a:r>
            <a:r>
              <a:rPr lang="en-US" b="1"/>
              <a:t>must characterize </a:t>
            </a:r>
            <a:r>
              <a:rPr lang="en-US"/>
              <a:t>the cell at </a:t>
            </a:r>
            <a:r>
              <a:rPr lang="en-US" b="1"/>
              <a:t>all operating temperatures [CLICK]</a:t>
            </a:r>
            <a:endParaRPr lang="en-US" b="1"/>
          </a:p>
          <a:p>
            <a:r>
              <a:rPr lang="en-US" b="1">
                <a:cs typeface="Calibri" panose="020F0502020204030204"/>
              </a:rPr>
              <a:t>Second, </a:t>
            </a:r>
            <a:r>
              <a:rPr lang="en-US"/>
              <a:t>RowHammer vulnerability </a:t>
            </a:r>
            <a:r>
              <a:rPr lang="en-US" b="1"/>
              <a:t>tends to worsen  as DRAM temperature increases [CLICK]</a:t>
            </a:r>
            <a:endParaRPr lang="en-US" b="1"/>
          </a:p>
          <a:p>
            <a:r>
              <a:rPr lang="en-US" b="1">
                <a:cs typeface="Calibri" panose="020F0502020204030204"/>
              </a:rPr>
              <a:t>However, i</a:t>
            </a:r>
            <a:r>
              <a:rPr lang="en-US" b="1"/>
              <a:t>ndividual DRAM rows </a:t>
            </a:r>
            <a:r>
              <a:rPr lang="en-US"/>
              <a:t>can behave differently from the </a:t>
            </a:r>
            <a:r>
              <a:rPr lang="en-US" b="1"/>
              <a:t>dominant trend [CLICK]</a:t>
            </a:r>
            <a:endParaRPr lang="en-US" b="1">
              <a:cs typeface="Calibri" panose="020F0502020204030204"/>
            </a:endParaRPr>
          </a:p>
        </p:txBody>
      </p:sp>
      <p:sp>
        <p:nvSpPr>
          <p:cNvPr id="4" name="Slide Number Placeholder 3"/>
          <p:cNvSpPr>
            <a:spLocks noGrp="1"/>
          </p:cNvSpPr>
          <p:nvPr>
            <p:ph type="sldNum" sz="quarter" idx="5"/>
          </p:nvPr>
        </p:nvSpPr>
        <p:spPr/>
        <p:txBody>
          <a:bodyPr/>
          <a:lstStyle/>
          <a:p>
            <a:fld id="{35E676A0-33B1-4B4B-B1AA-B0B917FCAA93}"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hyperlink" Target="https://github.com/CMU-SAFARI/rowhammer" TargetMode="External"/><Relationship Id="rId3" Type="http://schemas.openxmlformats.org/officeDocument/2006/relationships/image" Target="../media/image9.jpeg"/><Relationship Id="rId2" Type="http://schemas.microsoft.com/office/2007/relationships/hdphoto" Target="../media/image8.wdp"/><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hyperlink" Target="https://github.com/CMU-SAFARI/rowhammer" TargetMode="External"/><Relationship Id="rId3" Type="http://schemas.openxmlformats.org/officeDocument/2006/relationships/image" Target="../media/image9.jpeg"/><Relationship Id="rId2" Type="http://schemas.microsoft.com/office/2007/relationships/hdphoto" Target="../media/image8.wdp"/><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hyperlink" Target="https://github.com/CMU-SAFARI/rowhammer" TargetMode="External"/><Relationship Id="rId3" Type="http://schemas.openxmlformats.org/officeDocument/2006/relationships/image" Target="../media/image9.jpeg"/><Relationship Id="rId2" Type="http://schemas.microsoft.com/office/2007/relationships/hdphoto" Target="../media/image8.wdp"/><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680"/>
            <a:ext cx="9144000" cy="2818130"/>
          </a:xfrm>
        </p:spPr>
        <p:txBody>
          <a:bodyPr>
            <a:normAutofit/>
          </a:bodyPr>
          <a:lstStyle/>
          <a:p>
            <a:r>
              <a:rPr lang="en-US" altLang="en-US" b="1">
                <a:solidFill>
                  <a:schemeClr val="accent1"/>
                </a:solidFill>
                <a:effectLst>
                  <a:outerShdw blurRad="38100" dist="25400" dir="5400000" algn="ctr" rotWithShape="0">
                    <a:srgbClr val="6E747A">
                      <a:alpha val="43000"/>
                    </a:srgbClr>
                  </a:outerShdw>
                </a:effectLst>
                <a:ea typeface="MS PGothic" panose="020B0600070205080204" charset="-128"/>
                <a:sym typeface="+mn-ea"/>
              </a:rPr>
              <a:t>Hunan University </a:t>
            </a:r>
            <a:br>
              <a:rPr lang="en-US" altLang="en-US" b="1">
                <a:solidFill>
                  <a:schemeClr val="accent1"/>
                </a:solidFill>
                <a:effectLst>
                  <a:outerShdw blurRad="38100" dist="25400" dir="5400000" algn="ctr" rotWithShape="0">
                    <a:srgbClr val="6E747A">
                      <a:alpha val="43000"/>
                    </a:srgbClr>
                  </a:outerShdw>
                </a:effectLst>
                <a:ea typeface="MS PGothic" panose="020B0600070205080204" charset="-128"/>
                <a:sym typeface="+mn-ea"/>
              </a:rPr>
            </a:br>
            <a:r>
              <a:rPr lang="en-US" altLang="en-US" b="1">
                <a:solidFill>
                  <a:schemeClr val="accent1"/>
                </a:solidFill>
                <a:effectLst>
                  <a:outerShdw blurRad="38100" dist="25400" dir="5400000" algn="ctr" rotWithShape="0">
                    <a:srgbClr val="6E747A">
                      <a:alpha val="43000"/>
                    </a:srgbClr>
                  </a:outerShdw>
                </a:effectLst>
                <a:ea typeface="MS PGothic" panose="020B0600070205080204" charset="-128"/>
                <a:sym typeface="+mn-ea"/>
              </a:rPr>
              <a:t>Computer Archticture Persentation</a:t>
            </a:r>
            <a:endParaRPr lang="en-US" altLang="en-US" b="1">
              <a:solidFill>
                <a:schemeClr val="accent1"/>
              </a:solidFill>
              <a:effectLst>
                <a:outerShdw blurRad="38100" dist="25400" dir="5400000" algn="ctr" rotWithShape="0">
                  <a:srgbClr val="6E747A">
                    <a:alpha val="43000"/>
                  </a:srgbClr>
                </a:outerShdw>
              </a:effectLst>
              <a:ea typeface="MS PGothic" panose="020B0600070205080204" charset="-128"/>
              <a:sym typeface="+mn-ea"/>
            </a:endParaRPr>
          </a:p>
        </p:txBody>
      </p:sp>
      <p:sp>
        <p:nvSpPr>
          <p:cNvPr id="3" name="Subtitle 2"/>
          <p:cNvSpPr>
            <a:spLocks noGrp="1"/>
          </p:cNvSpPr>
          <p:nvPr>
            <p:ph type="subTitle" idx="1"/>
          </p:nvPr>
        </p:nvSpPr>
        <p:spPr>
          <a:xfrm>
            <a:off x="1396365" y="4212590"/>
            <a:ext cx="9271635" cy="1570990"/>
          </a:xfrm>
        </p:spPr>
        <p:txBody>
          <a:bodyPr>
            <a:noAutofit/>
          </a:bodyPr>
          <a:lstStyle/>
          <a:p>
            <a:r>
              <a:rPr lang="en-US" altLang="en-US" sz="2700" dirty="0">
                <a:ln w="22225">
                  <a:solidFill>
                    <a:schemeClr val="accent2"/>
                  </a:solidFill>
                  <a:prstDash val="solid"/>
                </a:ln>
                <a:solidFill>
                  <a:schemeClr val="accent2">
                    <a:lumMod val="40000"/>
                    <a:lumOff val="60000"/>
                  </a:schemeClr>
                </a:solidFill>
                <a:effectLst/>
                <a:ea typeface="MS PGothic" panose="020B0600070205080204" charset="-128"/>
                <a:sym typeface="+mn-ea"/>
              </a:rPr>
              <a:t>Name:   Yoseph Sebisbe Demeke</a:t>
            </a:r>
            <a:endParaRPr lang="en-US" altLang="en-US" sz="2700" dirty="0">
              <a:ln w="22225">
                <a:solidFill>
                  <a:schemeClr val="accent2"/>
                </a:solidFill>
                <a:prstDash val="solid"/>
              </a:ln>
              <a:solidFill>
                <a:schemeClr val="accent2">
                  <a:lumMod val="40000"/>
                  <a:lumOff val="60000"/>
                </a:schemeClr>
              </a:solidFill>
              <a:effectLst/>
              <a:ea typeface="MS PGothic" panose="020B0600070205080204" charset="-128"/>
              <a:sym typeface="+mn-ea"/>
            </a:endParaRPr>
          </a:p>
          <a:p>
            <a:r>
              <a:rPr lang="en-US" altLang="en-US" sz="2700" dirty="0">
                <a:ln w="22225">
                  <a:solidFill>
                    <a:schemeClr val="accent2"/>
                  </a:solidFill>
                  <a:prstDash val="solid"/>
                </a:ln>
                <a:solidFill>
                  <a:schemeClr val="accent2">
                    <a:lumMod val="40000"/>
                    <a:lumOff val="60000"/>
                  </a:schemeClr>
                </a:solidFill>
                <a:effectLst/>
                <a:ea typeface="MS PGothic" panose="020B0600070205080204" charset="-128"/>
                <a:sym typeface="+mn-ea"/>
              </a:rPr>
              <a:t>ID:  LY2021035</a:t>
            </a:r>
            <a:endParaRPr lang="en-US" altLang="en-US" sz="2700" dirty="0">
              <a:ln w="22225">
                <a:solidFill>
                  <a:schemeClr val="accent2"/>
                </a:solidFill>
                <a:prstDash val="solid"/>
              </a:ln>
              <a:solidFill>
                <a:schemeClr val="accent2">
                  <a:lumMod val="40000"/>
                  <a:lumOff val="60000"/>
                </a:schemeClr>
              </a:solidFill>
              <a:effectLst/>
              <a:ea typeface="MS PGothic" panose="020B0600070205080204" charset="-128"/>
              <a:sym typeface="+mn-ea"/>
            </a:endParaRPr>
          </a:p>
          <a:p>
            <a:endParaRPr lang="en-US" altLang="en-US" sz="2700" dirty="0">
              <a:ln w="22225">
                <a:solidFill>
                  <a:schemeClr val="accent2"/>
                </a:solidFill>
                <a:prstDash val="solid"/>
              </a:ln>
              <a:solidFill>
                <a:schemeClr val="accent2">
                  <a:lumMod val="40000"/>
                  <a:lumOff val="60000"/>
                </a:schemeClr>
              </a:solidFill>
              <a:effectLst/>
              <a:ea typeface="MS PGothic" panose="020B0600070205080204" charset="-128"/>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506278" y="990600"/>
            <a:ext cx="3761672" cy="2542032"/>
          </a:xfrm>
          <a:prstGeom prst="rect">
            <a:avLst/>
          </a:prstGeom>
          <a:noFill/>
          <a:ln>
            <a:noFill/>
          </a:ln>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2750" y="1133770"/>
            <a:ext cx="1752600" cy="1752600"/>
          </a:xfrm>
          <a:prstGeom prst="rect">
            <a:avLst/>
          </a:prstGeom>
        </p:spPr>
      </p:pic>
      <p:sp>
        <p:nvSpPr>
          <p:cNvPr id="3" name="Left-Right Arrow 2"/>
          <p:cNvSpPr/>
          <p:nvPr/>
        </p:nvSpPr>
        <p:spPr>
          <a:xfrm>
            <a:off x="4953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7" name="TextBox 6"/>
          <p:cNvSpPr txBox="1"/>
          <p:nvPr/>
        </p:nvSpPr>
        <p:spPr>
          <a:xfrm>
            <a:off x="2639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n-ea"/>
                <a:cs typeface="+mn-cs"/>
              </a:rPr>
              <a:t>CPU</a:t>
            </a:r>
            <a:endParaRPr kumimoji="0" lang="en-US" sz="5000" b="1"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n-ea"/>
              <a:cs typeface="+mn-cs"/>
            </a:endParaRPr>
          </a:p>
        </p:txBody>
      </p:sp>
      <p:sp>
        <p:nvSpPr>
          <p:cNvPr id="4" name="Rectangle 3"/>
          <p:cNvSpPr/>
          <p:nvPr/>
        </p:nvSpPr>
        <p:spPr>
          <a:xfrm>
            <a:off x="6277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PU"/>
          <p:cNvSpPr/>
          <p:nvPr/>
        </p:nvSpPr>
        <p:spPr>
          <a:xfrm>
            <a:off x="1981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1199456" y="6453336"/>
            <a:ext cx="7056784" cy="36830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https://github.com/CMU-SAFARI/rowhammer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p:cNvSpPr txBox="1"/>
          <p:nvPr/>
        </p:nvSpPr>
        <p:spPr>
          <a:xfrm>
            <a:off x="6096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rPr>
              <a:t>DRAM Module</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56" name="Title 1"/>
          <p:cNvSpPr>
            <a:spLocks noGrp="1"/>
          </p:cNvSpPr>
          <p:nvPr>
            <p:ph type="title"/>
          </p:nvPr>
        </p:nvSpPr>
        <p:spPr>
          <a:xfrm>
            <a:off x="1752600" y="44624"/>
            <a:ext cx="8915400" cy="1066800"/>
          </a:xfrm>
        </p:spPr>
        <p:txBody>
          <a:bodyPr/>
          <a:lstStyle/>
          <a:p>
            <a:r>
              <a:rPr lang="en-US" sz="4000" b="0" dirty="0">
                <a:solidFill>
                  <a:srgbClr val="1A5712"/>
                </a:solidFill>
                <a:latin typeface="Garamond" panose="02020404030301010803"/>
                <a:cs typeface="Garamond" panose="02020404030301010803"/>
              </a:rPr>
              <a:t>A Simple Program Can Induce Many Errors</a:t>
            </a:r>
            <a:endParaRPr lang="en-US" sz="4000" b="0" dirty="0">
              <a:solidFill>
                <a:srgbClr val="1A5712"/>
              </a:solidFill>
              <a:latin typeface="Garamond" panose="02020404030301010803"/>
              <a:cs typeface="Garamond" panose="02020404030301010803"/>
            </a:endParaRPr>
          </a:p>
        </p:txBody>
      </p:sp>
      <p:sp>
        <p:nvSpPr>
          <p:cNvPr id="54" name="DRAM"/>
          <p:cNvSpPr/>
          <p:nvPr/>
        </p:nvSpPr>
        <p:spPr>
          <a:xfrm>
            <a:off x="6553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ow"/>
          <p:cNvSpPr/>
          <p:nvPr/>
        </p:nvSpPr>
        <p:spPr>
          <a:xfrm>
            <a:off x="7620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p:cNvSpPr/>
          <p:nvPr/>
        </p:nvSpPr>
        <p:spPr>
          <a:xfrm>
            <a:off x="7620000" y="5146764"/>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rPr>
              <a:t> </a:t>
            </a:r>
            <a:endPar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endParaRPr>
          </a:p>
        </p:txBody>
      </p:sp>
      <p:sp>
        <p:nvSpPr>
          <p:cNvPr id="58" name="Row"/>
          <p:cNvSpPr/>
          <p:nvPr/>
        </p:nvSpPr>
        <p:spPr>
          <a:xfrm>
            <a:off x="7620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p:cNvSpPr/>
          <p:nvPr/>
        </p:nvSpPr>
        <p:spPr>
          <a:xfrm>
            <a:off x="7620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p:cNvSpPr/>
          <p:nvPr/>
        </p:nvSpPr>
        <p:spPr>
          <a:xfrm>
            <a:off x="7620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rPr>
              <a:t> </a:t>
            </a:r>
            <a:endPar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endParaRPr>
          </a:p>
        </p:txBody>
      </p:sp>
      <p:sp>
        <p:nvSpPr>
          <p:cNvPr id="61" name="Row"/>
          <p:cNvSpPr/>
          <p:nvPr/>
        </p:nvSpPr>
        <p:spPr>
          <a:xfrm>
            <a:off x="7620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p:cNvCxnSpPr>
            <a:stCxn id="63" idx="3"/>
          </p:cNvCxnSpPr>
          <p:nvPr/>
        </p:nvCxnSpPr>
        <p:spPr>
          <a:xfrm>
            <a:off x="7239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6629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p:cNvCxnSpPr>
            <a:stCxn id="65" idx="3"/>
          </p:cNvCxnSpPr>
          <p:nvPr/>
        </p:nvCxnSpPr>
        <p:spPr>
          <a:xfrm>
            <a:off x="7239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6629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506278" y="990600"/>
            <a:ext cx="3761672" cy="2542032"/>
          </a:xfrm>
          <a:prstGeom prst="rect">
            <a:avLst/>
          </a:prstGeom>
          <a:noFill/>
          <a:ln>
            <a:noFill/>
          </a:ln>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2750" y="1133770"/>
            <a:ext cx="1752600" cy="1752600"/>
          </a:xfrm>
          <a:prstGeom prst="rect">
            <a:avLst/>
          </a:prstGeom>
        </p:spPr>
      </p:pic>
      <p:sp>
        <p:nvSpPr>
          <p:cNvPr id="3" name="Left-Right Arrow 2"/>
          <p:cNvSpPr/>
          <p:nvPr/>
        </p:nvSpPr>
        <p:spPr>
          <a:xfrm>
            <a:off x="4953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7" name="TextBox 6"/>
          <p:cNvSpPr txBox="1"/>
          <p:nvPr/>
        </p:nvSpPr>
        <p:spPr>
          <a:xfrm>
            <a:off x="2639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n-ea"/>
                <a:cs typeface="+mn-cs"/>
              </a:rPr>
              <a:t>CPU</a:t>
            </a:r>
            <a:endParaRPr kumimoji="0" lang="en-US" sz="5000" b="1"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n-ea"/>
              <a:cs typeface="+mn-cs"/>
            </a:endParaRPr>
          </a:p>
        </p:txBody>
      </p:sp>
      <p:sp>
        <p:nvSpPr>
          <p:cNvPr id="4" name="Rectangle 3"/>
          <p:cNvSpPr/>
          <p:nvPr/>
        </p:nvSpPr>
        <p:spPr>
          <a:xfrm>
            <a:off x="6277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DRAM"/>
          <p:cNvSpPr/>
          <p:nvPr/>
        </p:nvSpPr>
        <p:spPr>
          <a:xfrm>
            <a:off x="6553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ow"/>
          <p:cNvSpPr/>
          <p:nvPr/>
        </p:nvSpPr>
        <p:spPr>
          <a:xfrm>
            <a:off x="7620000" y="5527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9" name="RowY"/>
          <p:cNvSpPr/>
          <p:nvPr/>
        </p:nvSpPr>
        <p:spPr>
          <a:xfrm>
            <a:off x="7620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rPr>
              <a:t> </a:t>
            </a:r>
            <a:endPar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endParaRPr>
          </a:p>
        </p:txBody>
      </p:sp>
      <p:sp>
        <p:nvSpPr>
          <p:cNvPr id="30" name="Row"/>
          <p:cNvSpPr/>
          <p:nvPr/>
        </p:nvSpPr>
        <p:spPr>
          <a:xfrm>
            <a:off x="7620000" y="4765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1" name="Row"/>
          <p:cNvSpPr/>
          <p:nvPr/>
        </p:nvSpPr>
        <p:spPr>
          <a:xfrm>
            <a:off x="7620000" y="4384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2" name="RowX"/>
          <p:cNvSpPr/>
          <p:nvPr/>
        </p:nvSpPr>
        <p:spPr>
          <a:xfrm>
            <a:off x="7620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rPr>
              <a:t> </a:t>
            </a:r>
            <a:endPar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endParaRPr>
          </a:p>
        </p:txBody>
      </p:sp>
      <p:sp>
        <p:nvSpPr>
          <p:cNvPr id="33" name="Row"/>
          <p:cNvSpPr/>
          <p:nvPr/>
        </p:nvSpPr>
        <p:spPr>
          <a:xfrm>
            <a:off x="7620000" y="3622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6" name="CPU"/>
          <p:cNvSpPr/>
          <p:nvPr/>
        </p:nvSpPr>
        <p:spPr>
          <a:xfrm>
            <a:off x="1981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Error"/>
          <p:cNvSpPr/>
          <p:nvPr/>
        </p:nvSpPr>
        <p:spPr>
          <a:xfrm>
            <a:off x="8124825" y="4765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Error"/>
          <p:cNvSpPr/>
          <p:nvPr/>
        </p:nvSpPr>
        <p:spPr>
          <a:xfrm>
            <a:off x="8505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Error"/>
          <p:cNvSpPr/>
          <p:nvPr/>
        </p:nvSpPr>
        <p:spPr>
          <a:xfrm>
            <a:off x="8124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Error"/>
          <p:cNvSpPr/>
          <p:nvPr/>
        </p:nvSpPr>
        <p:spPr>
          <a:xfrm>
            <a:off x="8886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Error"/>
          <p:cNvSpPr/>
          <p:nvPr/>
        </p:nvSpPr>
        <p:spPr>
          <a:xfrm>
            <a:off x="9267825" y="4765762"/>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Error"/>
          <p:cNvSpPr/>
          <p:nvPr/>
        </p:nvSpPr>
        <p:spPr>
          <a:xfrm>
            <a:off x="9267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Error"/>
          <p:cNvSpPr/>
          <p:nvPr/>
        </p:nvSpPr>
        <p:spPr>
          <a:xfrm>
            <a:off x="8886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Error"/>
          <p:cNvSpPr/>
          <p:nvPr/>
        </p:nvSpPr>
        <p:spPr>
          <a:xfrm>
            <a:off x="8505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Error"/>
          <p:cNvSpPr/>
          <p:nvPr/>
        </p:nvSpPr>
        <p:spPr>
          <a:xfrm>
            <a:off x="8505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Error"/>
          <p:cNvSpPr/>
          <p:nvPr/>
        </p:nvSpPr>
        <p:spPr>
          <a:xfrm>
            <a:off x="7743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Error"/>
          <p:cNvSpPr/>
          <p:nvPr/>
        </p:nvSpPr>
        <p:spPr>
          <a:xfrm>
            <a:off x="7743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rror"/>
          <p:cNvSpPr/>
          <p:nvPr/>
        </p:nvSpPr>
        <p:spPr>
          <a:xfrm>
            <a:off x="7743825" y="4765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Error"/>
          <p:cNvSpPr/>
          <p:nvPr/>
        </p:nvSpPr>
        <p:spPr>
          <a:xfrm>
            <a:off x="8886825" y="4765762"/>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 name="YArrow"/>
          <p:cNvCxnSpPr>
            <a:stCxn id="51" idx="3"/>
          </p:cNvCxnSpPr>
          <p:nvPr/>
        </p:nvCxnSpPr>
        <p:spPr>
          <a:xfrm>
            <a:off x="7239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1" name="Y"/>
          <p:cNvSpPr/>
          <p:nvPr/>
        </p:nvSpPr>
        <p:spPr>
          <a:xfrm>
            <a:off x="6629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2" name="XArrow"/>
          <p:cNvCxnSpPr>
            <a:stCxn id="53" idx="3"/>
          </p:cNvCxnSpPr>
          <p:nvPr/>
        </p:nvCxnSpPr>
        <p:spPr>
          <a:xfrm>
            <a:off x="7239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3" name="X"/>
          <p:cNvSpPr/>
          <p:nvPr/>
        </p:nvSpPr>
        <p:spPr>
          <a:xfrm>
            <a:off x="6629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1199456" y="6453336"/>
            <a:ext cx="7056784" cy="36830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https://github.com/CMU-SAFARI/rowhammer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p:cNvSpPr txBox="1"/>
          <p:nvPr/>
        </p:nvSpPr>
        <p:spPr>
          <a:xfrm>
            <a:off x="6096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rPr>
              <a:t>DRAM Module</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56" name="Title 1"/>
          <p:cNvSpPr>
            <a:spLocks noGrp="1"/>
          </p:cNvSpPr>
          <p:nvPr>
            <p:ph type="title"/>
          </p:nvPr>
        </p:nvSpPr>
        <p:spPr>
          <a:xfrm>
            <a:off x="1752600" y="44624"/>
            <a:ext cx="8915400" cy="1066800"/>
          </a:xfrm>
        </p:spPr>
        <p:txBody>
          <a:bodyPr/>
          <a:lstStyle/>
          <a:p>
            <a:r>
              <a:rPr lang="en-US" sz="4000" b="0" dirty="0">
                <a:solidFill>
                  <a:srgbClr val="1A5712"/>
                </a:solidFill>
                <a:latin typeface="Garamond" panose="02020404030301010803"/>
                <a:cs typeface="Garamond" panose="02020404030301010803"/>
              </a:rPr>
              <a:t>A Simple Program Can Induce Many Errors</a:t>
            </a:r>
            <a:endParaRPr lang="en-US" sz="4000" b="0" dirty="0">
              <a:solidFill>
                <a:srgbClr val="1A5712"/>
              </a:solidFill>
              <a:latin typeface="Garamond" panose="02020404030301010803"/>
              <a:cs typeface="Garamond" panose="020204040303010108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150"/>
            <a:ext cx="10515600" cy="473710"/>
          </a:xfrm>
        </p:spPr>
        <p:txBody>
          <a:bodyPr lIns="91440" tIns="45720" rIns="91440" bIns="45720" anchor="ctr">
            <a:normAutofit fontScale="90000"/>
          </a:bodyPr>
          <a:lstStyle/>
          <a:p>
            <a:r>
              <a:rPr lang="en-US">
                <a:solidFill>
                  <a:schemeClr val="accent1"/>
                </a:solidFill>
                <a:effectLst>
                  <a:outerShdw blurRad="38100" dist="25400" dir="5400000" algn="ctr" rotWithShape="0">
                    <a:srgbClr val="6E747A">
                      <a:alpha val="43000"/>
                    </a:srgbClr>
                  </a:outerShdw>
                </a:effectLst>
                <a:latin typeface="Cambria" panose="02040503050406030204"/>
                <a:ea typeface="Cambria" panose="02040503050406030204"/>
              </a:rPr>
              <a:t>Motivation</a:t>
            </a:r>
            <a:r>
              <a:rPr lang="en-US">
                <a:latin typeface="Cambria" panose="02040503050406030204"/>
                <a:ea typeface="Cambria" panose="02040503050406030204"/>
              </a:rPr>
              <a:t> </a:t>
            </a:r>
            <a:endParaRPr lang="en-US"/>
          </a:p>
        </p:txBody>
      </p:sp>
      <p:sp>
        <p:nvSpPr>
          <p:cNvPr id="3" name="Content Placeholder 2"/>
          <p:cNvSpPr>
            <a:spLocks noGrp="1"/>
          </p:cNvSpPr>
          <p:nvPr>
            <p:ph idx="1"/>
          </p:nvPr>
        </p:nvSpPr>
        <p:spPr>
          <a:xfrm>
            <a:off x="1599991" y="2302261"/>
            <a:ext cx="8987622" cy="2773592"/>
          </a:xfrm>
        </p:spPr>
        <p:txBody>
          <a:bodyPr>
            <a:normAutofit lnSpcReduction="20000"/>
          </a:bodyPr>
          <a:lstStyle/>
          <a:p>
            <a:pPr marL="285750" indent="-158750">
              <a:lnSpc>
                <a:spcPct val="100000"/>
              </a:lnSpc>
              <a:spcBef>
                <a:spcPts val="1600"/>
              </a:spcBef>
              <a:spcAft>
                <a:spcPts val="1800"/>
              </a:spcAft>
              <a:buClr>
                <a:schemeClr val="tx1"/>
              </a:buClr>
            </a:pPr>
            <a:r>
              <a:rPr lang="en-US">
                <a:ea typeface="Cambria" panose="02040503050406030204"/>
              </a:rPr>
              <a:t>Defenses are becoming </a:t>
            </a:r>
            <a:r>
              <a:rPr lang="en-US" b="1">
                <a:solidFill>
                  <a:srgbClr val="C00000"/>
                </a:solidFill>
                <a:ea typeface="Cambria" panose="02040503050406030204"/>
              </a:rPr>
              <a:t>prohibitively expensive</a:t>
            </a:r>
            <a:endParaRPr lang="en-US" b="1">
              <a:solidFill>
                <a:srgbClr val="C00000"/>
              </a:solidFill>
              <a:ea typeface="Cambria" panose="02040503050406030204"/>
            </a:endParaRPr>
          </a:p>
          <a:p>
            <a:pPr marL="285750" indent="-158750">
              <a:lnSpc>
                <a:spcPct val="100000"/>
              </a:lnSpc>
              <a:spcBef>
                <a:spcPts val="1600"/>
              </a:spcBef>
              <a:spcAft>
                <a:spcPts val="1800"/>
              </a:spcAft>
              <a:buClr>
                <a:schemeClr val="tx1"/>
              </a:buClr>
            </a:pPr>
            <a:r>
              <a:rPr lang="en-US">
                <a:ea typeface="Cambria" panose="02040503050406030204"/>
              </a:rPr>
              <a:t>A </a:t>
            </a:r>
            <a:r>
              <a:rPr lang="en-US" b="1">
                <a:solidFill>
                  <a:srgbClr val="538233"/>
                </a:solidFill>
                <a:ea typeface="Cambria" panose="02040503050406030204"/>
              </a:rPr>
              <a:t>deeper understanding </a:t>
            </a:r>
            <a:r>
              <a:rPr lang="en-US">
                <a:ea typeface="Cambria" panose="02040503050406030204"/>
              </a:rPr>
              <a:t>is needed</a:t>
            </a:r>
            <a:endParaRPr lang="en-US">
              <a:ea typeface="Cambria" panose="02040503050406030204"/>
            </a:endParaRPr>
          </a:p>
          <a:p>
            <a:pPr marL="285750" indent="-158750">
              <a:lnSpc>
                <a:spcPct val="100000"/>
              </a:lnSpc>
              <a:spcBef>
                <a:spcPts val="1600"/>
              </a:spcBef>
              <a:spcAft>
                <a:spcPts val="1800"/>
              </a:spcAft>
              <a:buClr>
                <a:schemeClr val="tx1"/>
              </a:buClr>
            </a:pPr>
            <a:r>
              <a:rPr lang="en-US" b="1">
                <a:solidFill>
                  <a:srgbClr val="C00000"/>
                </a:solidFill>
              </a:rPr>
              <a:t>No rigorous experimental study</a:t>
            </a:r>
            <a:r>
              <a:rPr lang="en-US" b="1"/>
              <a:t> </a:t>
            </a:r>
            <a:r>
              <a:rPr lang="en-US"/>
              <a:t>on fundamental properties of RowHammer to find </a:t>
            </a:r>
            <a:r>
              <a:rPr lang="en-US" b="1"/>
              <a:t>effective and efficient </a:t>
            </a:r>
            <a:r>
              <a:rPr lang="en-US"/>
              <a:t>solutions</a:t>
            </a:r>
            <a:endParaRPr lang="en-US"/>
          </a:p>
        </p:txBody>
      </p:sp>
      <p:sp>
        <p:nvSpPr>
          <p:cNvPr id="5" name="Rectangle 4"/>
          <p:cNvSpPr/>
          <p:nvPr/>
        </p:nvSpPr>
        <p:spPr>
          <a:xfrm>
            <a:off x="1521802" y="5029198"/>
            <a:ext cx="9144000" cy="12798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ea typeface="Cambria" panose="02040503050406030204"/>
              </a:rPr>
              <a:t>It is </a:t>
            </a:r>
            <a:r>
              <a:rPr lang="en-US" sz="2800" b="1">
                <a:solidFill>
                  <a:srgbClr val="C00000"/>
                </a:solidFill>
                <a:latin typeface="Cambria" panose="02040503050406030204" pitchFamily="18" charset="0"/>
                <a:ea typeface="Cambria" panose="02040503050406030204"/>
              </a:rPr>
              <a:t>critical </a:t>
            </a:r>
            <a:r>
              <a:rPr lang="en-US" sz="2800">
                <a:solidFill>
                  <a:schemeClr val="tx1"/>
                </a:solidFill>
                <a:latin typeface="Cambria" panose="02040503050406030204" pitchFamily="18" charset="0"/>
                <a:ea typeface="Cambria" panose="02040503050406030204"/>
              </a:rPr>
              <a:t>to gain insights into RowHammer</a:t>
            </a:r>
            <a:br>
              <a:rPr lang="en-US" sz="2800">
                <a:latin typeface="Cambria" panose="02040503050406030204" pitchFamily="18" charset="0"/>
                <a:ea typeface="Cambria" panose="02040503050406030204"/>
              </a:rPr>
            </a:br>
            <a:r>
              <a:rPr lang="en-US" sz="2800">
                <a:solidFill>
                  <a:schemeClr val="tx1"/>
                </a:solidFill>
                <a:latin typeface="Cambria" panose="02040503050406030204" pitchFamily="18" charset="0"/>
                <a:ea typeface="Cambria" panose="02040503050406030204"/>
              </a:rPr>
              <a:t>and its</a:t>
            </a:r>
            <a:r>
              <a:rPr lang="en-US" sz="2800">
                <a:latin typeface="Cambria" panose="02040503050406030204" pitchFamily="18" charset="0"/>
                <a:ea typeface="Cambria" panose="02040503050406030204"/>
              </a:rPr>
              <a:t> </a:t>
            </a:r>
            <a:r>
              <a:rPr lang="en-US" sz="2800" b="1">
                <a:solidFill>
                  <a:schemeClr val="tx1"/>
                </a:solidFill>
                <a:latin typeface="Cambria" panose="02040503050406030204" pitchFamily="18" charset="0"/>
                <a:ea typeface="Cambria" panose="02040503050406030204"/>
              </a:rPr>
              <a:t>fundamental properties</a:t>
            </a:r>
            <a:endParaRPr lang="en-US" sz="2800">
              <a:solidFill>
                <a:schemeClr val="tx1"/>
              </a:solidFill>
              <a:latin typeface="Cambria" panose="02040503050406030204" pitchFamily="18" charset="0"/>
            </a:endParaRPr>
          </a:p>
        </p:txBody>
      </p:sp>
      <p:pic>
        <p:nvPicPr>
          <p:cNvPr id="4" name="Picture 3"/>
          <p:cNvPicPr>
            <a:picLocks noChangeAspect="1"/>
          </p:cNvPicPr>
          <p:nvPr/>
        </p:nvPicPr>
        <p:blipFill>
          <a:blip r:embed="rId2"/>
          <a:stretch>
            <a:fillRect/>
          </a:stretch>
        </p:blipFill>
        <p:spPr>
          <a:xfrm>
            <a:off x="1822580" y="770467"/>
            <a:ext cx="3368351" cy="1317867"/>
          </a:xfrm>
          <a:prstGeom prst="rect">
            <a:avLst/>
          </a:prstGeom>
        </p:spPr>
      </p:pic>
      <p:graphicFrame>
        <p:nvGraphicFramePr>
          <p:cNvPr id="7" name="Chart 6"/>
          <p:cNvGraphicFramePr/>
          <p:nvPr/>
        </p:nvGraphicFramePr>
        <p:xfrm>
          <a:off x="4457088" y="614256"/>
          <a:ext cx="6096000" cy="1410491"/>
        </p:xfrm>
        <a:graphic>
          <a:graphicData uri="http://schemas.openxmlformats.org/drawingml/2006/chart">
            <c:chart xmlns:c="http://schemas.openxmlformats.org/drawingml/2006/chart" xmlns:r="http://schemas.openxmlformats.org/officeDocument/2006/relationships" r:id="rId1"/>
          </a:graphicData>
        </a:graphic>
      </p:graphicFrame>
      <p:sp>
        <p:nvSpPr>
          <p:cNvPr id="9" name="Rectangle 8"/>
          <p:cNvSpPr/>
          <p:nvPr/>
        </p:nvSpPr>
        <p:spPr>
          <a:xfrm>
            <a:off x="5601478" y="1959430"/>
            <a:ext cx="4649904" cy="208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Cambria" panose="02040503050406030204"/>
                <a:ea typeface="Cambria" panose="02040503050406030204"/>
              </a:rPr>
              <a:t>Minimum Activation Count to Observe a Bit Flip</a:t>
            </a:r>
            <a:endParaRPr lang="en-US" sz="1400">
              <a:solidFill>
                <a:schemeClr val="tx1"/>
              </a:solidFill>
              <a:latin typeface="Cambria" panose="02040503050406030204"/>
              <a:ea typeface="Cambria" panose="02040503050406030204"/>
            </a:endParaRPr>
          </a:p>
        </p:txBody>
      </p:sp>
      <p:grpSp>
        <p:nvGrpSpPr>
          <p:cNvPr id="8" name="Group 7"/>
          <p:cNvGrpSpPr/>
          <p:nvPr/>
        </p:nvGrpSpPr>
        <p:grpSpPr>
          <a:xfrm>
            <a:off x="5890731" y="743807"/>
            <a:ext cx="4360651" cy="338554"/>
            <a:chOff x="4366731" y="743807"/>
            <a:chExt cx="4360651" cy="338554"/>
          </a:xfrm>
        </p:grpSpPr>
        <p:cxnSp>
          <p:nvCxnSpPr>
            <p:cNvPr id="11" name="Straight Arrow Connector 10"/>
            <p:cNvCxnSpPr/>
            <p:nvPr/>
          </p:nvCxnSpPr>
          <p:spPr>
            <a:xfrm flipH="1">
              <a:off x="4366731" y="1082361"/>
              <a:ext cx="4264088"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95534" y="743807"/>
              <a:ext cx="2531848" cy="337185"/>
            </a:xfrm>
            <a:prstGeom prst="rect">
              <a:avLst/>
            </a:prstGeom>
            <a:noFill/>
          </p:spPr>
          <p:txBody>
            <a:bodyPr wrap="square" rtlCol="0">
              <a:spAutoFit/>
            </a:bodyPr>
            <a:lstStyle/>
            <a:p>
              <a:pPr algn="r"/>
              <a:r>
                <a:rPr lang="en-US" sz="1600" b="1">
                  <a:solidFill>
                    <a:srgbClr val="C00000"/>
                  </a:solidFill>
                  <a:latin typeface="Cambria" panose="02040503050406030204" pitchFamily="18" charset="0"/>
                </a:rPr>
                <a:t>More than 10X reduction</a:t>
              </a:r>
              <a:endParaRPr lang="en-US" sz="1600" b="1">
                <a:solidFill>
                  <a:srgbClr val="C00000"/>
                </a:solidFill>
                <a:latin typeface="Cambria" panose="02040503050406030204" pitchFamily="18" charset="0"/>
              </a:endParaRPr>
            </a:p>
          </p:txBody>
        </p:sp>
      </p:grpSp>
      <p:grpSp>
        <p:nvGrpSpPr>
          <p:cNvPr id="18" name="Group 17"/>
          <p:cNvGrpSpPr/>
          <p:nvPr/>
        </p:nvGrpSpPr>
        <p:grpSpPr>
          <a:xfrm>
            <a:off x="4732447" y="533493"/>
            <a:ext cx="780415" cy="1616075"/>
            <a:chOff x="3208447" y="533493"/>
            <a:chExt cx="780415" cy="1616075"/>
          </a:xfrm>
        </p:grpSpPr>
        <p:sp>
          <p:nvSpPr>
            <p:cNvPr id="15" name="TextBox 14"/>
            <p:cNvSpPr txBox="1"/>
            <p:nvPr/>
          </p:nvSpPr>
          <p:spPr>
            <a:xfrm>
              <a:off x="3412282" y="799090"/>
              <a:ext cx="576580" cy="306705"/>
            </a:xfrm>
            <a:prstGeom prst="rect">
              <a:avLst/>
            </a:prstGeom>
            <a:noFill/>
          </p:spPr>
          <p:txBody>
            <a:bodyPr wrap="none" rtlCol="0">
              <a:spAutoFit/>
            </a:bodyPr>
            <a:lstStyle/>
            <a:p>
              <a:r>
                <a:rPr lang="en-US" sz="1400">
                  <a:latin typeface="Cambria" panose="02040503050406030204" pitchFamily="18" charset="0"/>
                </a:rPr>
                <a:t>2020</a:t>
              </a:r>
              <a:endParaRPr lang="en-US" sz="1400">
                <a:latin typeface="Cambria" panose="02040503050406030204" pitchFamily="18" charset="0"/>
              </a:endParaRPr>
            </a:p>
          </p:txBody>
        </p:sp>
        <p:sp>
          <p:nvSpPr>
            <p:cNvPr id="16" name="TextBox 15"/>
            <p:cNvSpPr txBox="1"/>
            <p:nvPr/>
          </p:nvSpPr>
          <p:spPr>
            <a:xfrm>
              <a:off x="3412281" y="1248619"/>
              <a:ext cx="576580" cy="306705"/>
            </a:xfrm>
            <a:prstGeom prst="rect">
              <a:avLst/>
            </a:prstGeom>
            <a:noFill/>
          </p:spPr>
          <p:txBody>
            <a:bodyPr wrap="none" rtlCol="0">
              <a:spAutoFit/>
            </a:bodyPr>
            <a:lstStyle/>
            <a:p>
              <a:r>
                <a:rPr lang="en-US" sz="1400">
                  <a:latin typeface="Cambria" panose="02040503050406030204" pitchFamily="18" charset="0"/>
                </a:rPr>
                <a:t>2014</a:t>
              </a:r>
              <a:endParaRPr lang="en-US" sz="1400">
                <a:latin typeface="Cambria" panose="02040503050406030204" pitchFamily="18" charset="0"/>
              </a:endParaRPr>
            </a:p>
          </p:txBody>
        </p:sp>
        <p:sp>
          <p:nvSpPr>
            <p:cNvPr id="17" name="TextBox 16"/>
            <p:cNvSpPr txBox="1"/>
            <p:nvPr/>
          </p:nvSpPr>
          <p:spPr>
            <a:xfrm rot="16200000">
              <a:off x="2553762" y="1188178"/>
              <a:ext cx="1616075" cy="306705"/>
            </a:xfrm>
            <a:prstGeom prst="rect">
              <a:avLst/>
            </a:prstGeom>
            <a:noFill/>
          </p:spPr>
          <p:txBody>
            <a:bodyPr wrap="none" rtlCol="0">
              <a:spAutoFit/>
            </a:bodyPr>
            <a:lstStyle/>
            <a:p>
              <a:r>
                <a:rPr lang="en-US" sz="1400">
                  <a:latin typeface="Cambria" panose="02040503050406030204" pitchFamily="18" charset="0"/>
                </a:rPr>
                <a:t>Manufactured Year</a:t>
              </a:r>
              <a:endParaRPr lang="en-US" sz="1400">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ldLvl="0" animBg="1"/>
      <p:bldGraphic spid="7" grpId="0">
        <p:bldAsOne/>
      </p:bldGraphic>
      <p:bldP spid="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p:cNvSpPr/>
          <p:nvPr/>
        </p:nvSpPr>
        <p:spPr>
          <a:xfrm>
            <a:off x="1523999" y="2089150"/>
            <a:ext cx="9144000" cy="2952750"/>
          </a:xfrm>
          <a:prstGeom prst="rect">
            <a:avLst/>
          </a:prstGeom>
          <a:solidFill>
            <a:srgbClr val="E4AC49"/>
          </a:solidFill>
          <a:ln>
            <a:solidFill>
              <a:srgbClr val="8B2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13995"/>
            <a:ext cx="10515600" cy="551815"/>
          </a:xfrm>
        </p:spPr>
        <p:txBody>
          <a:bodyPr lIns="91440" tIns="45720" rIns="91440" bIns="45720" anchor="ctr">
            <a:normAutofit fontScale="90000"/>
          </a:bodyPr>
          <a:lstStyle/>
          <a:p>
            <a:r>
              <a:rPr lang="en-US">
                <a:solidFill>
                  <a:schemeClr val="accent1"/>
                </a:solidFill>
                <a:effectLst>
                  <a:outerShdw blurRad="38100" dist="25400" dir="5400000" algn="ctr" rotWithShape="0">
                    <a:srgbClr val="6E747A">
                      <a:alpha val="43000"/>
                    </a:srgbClr>
                  </a:outerShdw>
                </a:effectLst>
                <a:latin typeface="Cambria" panose="02040503050406030204"/>
                <a:ea typeface="Cambria" panose="02040503050406030204"/>
              </a:rPr>
              <a:t>Our Goal</a:t>
            </a:r>
            <a:endParaRPr lang="en-US">
              <a:solidFill>
                <a:schemeClr val="accent1"/>
              </a:solidFill>
              <a:effectLst>
                <a:outerShdw blurRad="38100" dist="25400" dir="5400000" algn="ctr" rotWithShape="0">
                  <a:srgbClr val="6E747A">
                    <a:alpha val="43000"/>
                  </a:srgbClr>
                </a:outerShdw>
              </a:effectLst>
              <a:latin typeface="Cambria" panose="02040503050406030204"/>
              <a:ea typeface="Cambria" panose="02040503050406030204"/>
            </a:endParaRPr>
          </a:p>
        </p:txBody>
      </p:sp>
      <p:sp>
        <p:nvSpPr>
          <p:cNvPr id="5" name="Rectangle 4"/>
          <p:cNvSpPr/>
          <p:nvPr/>
        </p:nvSpPr>
        <p:spPr>
          <a:xfrm>
            <a:off x="1524000" y="950846"/>
            <a:ext cx="9144000" cy="10309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Provide insights into </a:t>
            </a:r>
            <a:r>
              <a:rPr lang="en-US" sz="2400" b="1">
                <a:solidFill>
                  <a:srgbClr val="0070C0"/>
                </a:solidFill>
                <a:latin typeface="Cambria" panose="02040503050406030204" pitchFamily="18" charset="0"/>
              </a:rPr>
              <a:t>three fundamental properties </a:t>
            </a:r>
            <a:endParaRPr lang="en-US" sz="2400" b="1">
              <a:solidFill>
                <a:srgbClr val="0070C0"/>
              </a:solidFill>
              <a:latin typeface="Cambria" panose="02040503050406030204" pitchFamily="18" charset="0"/>
            </a:endParaRPr>
          </a:p>
        </p:txBody>
      </p:sp>
      <p:pic>
        <p:nvPicPr>
          <p:cNvPr id="18" name="Picture 1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912308" y="1445983"/>
            <a:ext cx="3860800" cy="3683000"/>
          </a:xfrm>
          <a:prstGeom prst="rect">
            <a:avLst/>
          </a:prstGeom>
        </p:spPr>
      </p:pic>
      <p:pic>
        <p:nvPicPr>
          <p:cNvPr id="20"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847829" y="1425271"/>
            <a:ext cx="3886200" cy="3671003"/>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526201" y="1440116"/>
            <a:ext cx="2971800" cy="3683000"/>
          </a:xfrm>
          <a:prstGeom prst="rect">
            <a:avLst/>
          </a:prstGeom>
        </p:spPr>
      </p:pic>
      <p:sp>
        <p:nvSpPr>
          <p:cNvPr id="15" name="Rectangle 14"/>
          <p:cNvSpPr/>
          <p:nvPr/>
        </p:nvSpPr>
        <p:spPr>
          <a:xfrm>
            <a:off x="1521799" y="5111118"/>
            <a:ext cx="9144000" cy="10309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To find </a:t>
            </a:r>
            <a:r>
              <a:rPr lang="en-US" sz="2400" b="1">
                <a:solidFill>
                  <a:srgbClr val="C55910"/>
                </a:solidFill>
                <a:latin typeface="Cambria" panose="02040503050406030204" pitchFamily="18" charset="0"/>
              </a:rPr>
              <a:t>effective and efficient</a:t>
            </a:r>
            <a:r>
              <a:rPr lang="en-US" sz="2400">
                <a:solidFill>
                  <a:srgbClr val="C55910"/>
                </a:solidFill>
                <a:latin typeface="Cambria" panose="02040503050406030204" pitchFamily="18" charset="0"/>
              </a:rPr>
              <a:t> </a:t>
            </a:r>
            <a:r>
              <a:rPr lang="en-US" sz="2400">
                <a:solidFill>
                  <a:schemeClr val="tx1"/>
                </a:solidFill>
                <a:latin typeface="Cambria" panose="02040503050406030204" pitchFamily="18" charset="0"/>
              </a:rPr>
              <a:t>attacks and defenses</a:t>
            </a:r>
            <a:endParaRPr lang="en-US" sz="2400">
              <a:solidFill>
                <a:schemeClr val="tx1"/>
              </a:solidFill>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5400">
                <a:solidFill>
                  <a:schemeClr val="accent1"/>
                </a:solidFill>
                <a:effectLst>
                  <a:outerShdw blurRad="38100" dist="25400" dir="5400000" algn="ctr" rotWithShape="0">
                    <a:srgbClr val="6E747A">
                      <a:alpha val="43000"/>
                    </a:srgbClr>
                  </a:outerShdw>
                </a:effectLst>
              </a:rPr>
              <a:t>Experimental Methodology</a:t>
            </a:r>
            <a:endParaRPr lang="en-US" sz="540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p:txBody>
          <a:bodyPr>
            <a:normAutofit fontScale="90000" lnSpcReduction="20000"/>
          </a:bodyPr>
          <a:p>
            <a:pPr lvl="0">
              <a:lnSpc>
                <a:spcPct val="90000"/>
              </a:lnSpc>
              <a:spcBef>
                <a:spcPts val="400"/>
              </a:spcBef>
            </a:pPr>
            <a:r>
              <a:rPr lang="en-US" sz="2800">
                <a:latin typeface="Cambria" panose="02040503050406030204" pitchFamily="18" charset="0"/>
                <a:sym typeface="+mn-ea"/>
              </a:rPr>
              <a:t>Two separate testing infrastructures</a:t>
            </a:r>
            <a:endParaRPr lang="en-US" sz="2800">
              <a:latin typeface="Cambria" panose="02040503050406030204" pitchFamily="18" charset="0"/>
            </a:endParaRPr>
          </a:p>
          <a:p>
            <a:pPr marL="319405" lvl="1" indent="-307975">
              <a:lnSpc>
                <a:spcPct val="90000"/>
              </a:lnSpc>
              <a:spcBef>
                <a:spcPts val="400"/>
              </a:spcBef>
              <a:buFont typeface="+mj-lt"/>
              <a:buAutoNum type="arabicPeriod"/>
            </a:pPr>
            <a:r>
              <a:rPr lang="en-US" sz="2800" b="1">
                <a:solidFill>
                  <a:srgbClr val="7030A0"/>
                </a:solidFill>
                <a:latin typeface="Cambria" panose="02040503050406030204" pitchFamily="18" charset="0"/>
                <a:sym typeface="+mn-ea"/>
              </a:rPr>
              <a:t>DDR3:</a:t>
            </a:r>
            <a:r>
              <a:rPr lang="en-US" sz="2800">
                <a:solidFill>
                  <a:srgbClr val="7030A0"/>
                </a:solidFill>
                <a:latin typeface="Cambria" panose="02040503050406030204" pitchFamily="18" charset="0"/>
                <a:sym typeface="+mn-ea"/>
              </a:rPr>
              <a:t> FPGA-based </a:t>
            </a:r>
            <a:r>
              <a:rPr lang="en-US" sz="2800" err="1">
                <a:solidFill>
                  <a:srgbClr val="7030A0"/>
                </a:solidFill>
                <a:latin typeface="Cambria" panose="02040503050406030204" pitchFamily="18" charset="0"/>
                <a:sym typeface="+mn-ea"/>
              </a:rPr>
              <a:t>SoftMC</a:t>
            </a:r>
            <a:r>
              <a:rPr lang="en-US" sz="2800">
                <a:solidFill>
                  <a:srgbClr val="7030A0"/>
                </a:solidFill>
                <a:latin typeface="Cambria" panose="02040503050406030204" pitchFamily="18" charset="0"/>
                <a:sym typeface="+mn-ea"/>
              </a:rPr>
              <a:t> (Xilinx ML605) </a:t>
            </a:r>
            <a:endParaRPr lang="en-US" sz="2800">
              <a:solidFill>
                <a:srgbClr val="7030A0"/>
              </a:solidFill>
              <a:latin typeface="Cambria" panose="02040503050406030204" pitchFamily="18" charset="0"/>
            </a:endParaRPr>
          </a:p>
          <a:p>
            <a:pPr marL="319405" lvl="1" indent="-307975">
              <a:lnSpc>
                <a:spcPct val="90000"/>
              </a:lnSpc>
              <a:spcBef>
                <a:spcPts val="400"/>
              </a:spcBef>
              <a:spcAft>
                <a:spcPts val="1200"/>
              </a:spcAft>
              <a:buFont typeface="+mj-lt"/>
              <a:buAutoNum type="arabicPeriod"/>
            </a:pPr>
            <a:r>
              <a:rPr lang="en-US" sz="2800" b="1">
                <a:solidFill>
                  <a:srgbClr val="C00000"/>
                </a:solidFill>
                <a:latin typeface="Cambria" panose="02040503050406030204" pitchFamily="18" charset="0"/>
                <a:sym typeface="+mn-ea"/>
              </a:rPr>
              <a:t>DDR4:</a:t>
            </a:r>
            <a:r>
              <a:rPr lang="en-US" sz="2800">
                <a:solidFill>
                  <a:srgbClr val="C00000"/>
                </a:solidFill>
                <a:latin typeface="Cambria" panose="02040503050406030204" pitchFamily="18" charset="0"/>
                <a:sym typeface="+mn-ea"/>
              </a:rPr>
              <a:t> FPGA-based </a:t>
            </a:r>
            <a:r>
              <a:rPr lang="en-US" sz="2800" err="1">
                <a:solidFill>
                  <a:srgbClr val="C00000"/>
                </a:solidFill>
                <a:latin typeface="Cambria" panose="02040503050406030204" pitchFamily="18" charset="0"/>
                <a:sym typeface="+mn-ea"/>
              </a:rPr>
              <a:t>SoftMC</a:t>
            </a:r>
            <a:r>
              <a:rPr lang="en-US" sz="2800">
                <a:solidFill>
                  <a:srgbClr val="C00000"/>
                </a:solidFill>
                <a:latin typeface="Cambria" panose="02040503050406030204" pitchFamily="18" charset="0"/>
                <a:sym typeface="+mn-ea"/>
              </a:rPr>
              <a:t> (Xilinx </a:t>
            </a:r>
            <a:r>
              <a:rPr lang="en-US" sz="2800" err="1">
                <a:solidFill>
                  <a:srgbClr val="C00000"/>
                </a:solidFill>
                <a:latin typeface="Cambria" panose="02040503050406030204" pitchFamily="18" charset="0"/>
                <a:sym typeface="+mn-ea"/>
              </a:rPr>
              <a:t>Virtex</a:t>
            </a:r>
            <a:r>
              <a:rPr lang="en-US" sz="2800">
                <a:solidFill>
                  <a:srgbClr val="C00000"/>
                </a:solidFill>
                <a:latin typeface="Cambria" panose="02040503050406030204" pitchFamily="18" charset="0"/>
                <a:sym typeface="+mn-ea"/>
              </a:rPr>
              <a:t> </a:t>
            </a:r>
            <a:r>
              <a:rPr lang="en-US" sz="2800" err="1">
                <a:solidFill>
                  <a:srgbClr val="C00000"/>
                </a:solidFill>
                <a:latin typeface="Cambria" panose="02040503050406030204" pitchFamily="18" charset="0"/>
                <a:sym typeface="+mn-ea"/>
              </a:rPr>
              <a:t>UltraScale</a:t>
            </a:r>
            <a:r>
              <a:rPr lang="en-US" sz="2800">
                <a:solidFill>
                  <a:srgbClr val="C00000"/>
                </a:solidFill>
                <a:latin typeface="Cambria" panose="02040503050406030204" pitchFamily="18" charset="0"/>
                <a:sym typeface="+mn-ea"/>
              </a:rPr>
              <a:t>+ XCU200)</a:t>
            </a:r>
            <a:endParaRPr lang="en-US" sz="2800">
              <a:solidFill>
                <a:srgbClr val="C00000"/>
              </a:solidFill>
              <a:latin typeface="Cambria" panose="02040503050406030204" pitchFamily="18" charset="0"/>
              <a:sym typeface="+mn-ea"/>
            </a:endParaRPr>
          </a:p>
          <a:p>
            <a:pPr marL="11430" lvl="1" indent="0" algn="l">
              <a:lnSpc>
                <a:spcPct val="90000"/>
              </a:lnSpc>
              <a:spcBef>
                <a:spcPts val="400"/>
              </a:spcBef>
              <a:spcAft>
                <a:spcPts val="1200"/>
              </a:spcAft>
              <a:buFont typeface="+mj-lt"/>
              <a:buNone/>
            </a:pPr>
            <a:r>
              <a:rPr lang="en-US" sz="2800">
                <a:latin typeface="Cambria" panose="02040503050406030204" pitchFamily="18" charset="0"/>
              </a:rPr>
              <a:t>FBGA:  Field Programmable Gate Arrays are semiconductor devices that are based around a matrix of configurable logic blocks (CLBs)</a:t>
            </a:r>
            <a:endParaRPr lang="en-US" sz="2800">
              <a:latin typeface="Cambria" panose="02040503050406030204" pitchFamily="18" charset="0"/>
            </a:endParaRPr>
          </a:p>
          <a:p>
            <a:pPr marL="11430" lvl="1" indent="0" algn="l">
              <a:lnSpc>
                <a:spcPct val="100000"/>
              </a:lnSpc>
              <a:spcBef>
                <a:spcPts val="400"/>
              </a:spcBef>
              <a:spcAft>
                <a:spcPts val="1200"/>
              </a:spcAft>
              <a:buFont typeface="+mj-lt"/>
              <a:buNone/>
            </a:pPr>
            <a:r>
              <a:rPr lang="en-US" sz="2800" b="1">
                <a:latin typeface="Cambria" panose="02040503050406030204" pitchFamily="18" charset="0"/>
              </a:rPr>
              <a:t>Temperature Controller</a:t>
            </a:r>
            <a:r>
              <a:rPr lang="en-US" sz="2800">
                <a:latin typeface="Cambria" panose="02040503050406030204" pitchFamily="18" charset="0"/>
              </a:rPr>
              <a:t>. To regulate the temperature inDRAM modules, they use silicone rubber heaters pressed to bothsides of the DRAM module</a:t>
            </a:r>
            <a:r>
              <a:rPr lang="en-US">
                <a:latin typeface="Cambria" panose="02040503050406030204" pitchFamily="18" charset="0"/>
                <a:sym typeface="+mn-ea"/>
              </a:rPr>
              <a:t>Fine-grained control over </a:t>
            </a:r>
            <a:r>
              <a:rPr lang="en-US" b="1">
                <a:latin typeface="Cambria" panose="02040503050406030204" pitchFamily="18" charset="0"/>
                <a:sym typeface="+mn-ea"/>
              </a:rPr>
              <a:t>DRAM commands</a:t>
            </a:r>
            <a:r>
              <a:rPr lang="en-US">
                <a:latin typeface="Cambria" panose="02040503050406030204" pitchFamily="18" charset="0"/>
                <a:sym typeface="+mn-ea"/>
              </a:rPr>
              <a:t>,</a:t>
            </a:r>
            <a:endParaRPr lang="en-US">
              <a:latin typeface="Cambria" panose="02040503050406030204" pitchFamily="18" charset="0"/>
              <a:sym typeface="+mn-ea"/>
            </a:endParaRPr>
          </a:p>
          <a:p>
            <a:pPr marL="11430" lvl="1" indent="0" algn="l">
              <a:lnSpc>
                <a:spcPct val="100000"/>
              </a:lnSpc>
              <a:spcBef>
                <a:spcPts val="400"/>
              </a:spcBef>
              <a:spcAft>
                <a:spcPts val="1200"/>
              </a:spcAft>
              <a:buFont typeface="+mj-lt"/>
              <a:buNone/>
            </a:pPr>
            <a:r>
              <a:rPr lang="en-US">
                <a:latin typeface="Cambria" panose="02040503050406030204" pitchFamily="18" charset="0"/>
                <a:sym typeface="+mn-ea"/>
              </a:rPr>
              <a:t>They use the SoftMC memory controller</a:t>
            </a:r>
            <a:endParaRPr lang="en-US">
              <a:latin typeface="Cambria" panose="02040503050406030204" pitchFamily="18" charset="0"/>
              <a:sym typeface="+mn-ea"/>
            </a:endParaRPr>
          </a:p>
          <a:p>
            <a:pPr marL="11430" lvl="1" indent="0" algn="l">
              <a:lnSpc>
                <a:spcPct val="100000"/>
              </a:lnSpc>
              <a:spcBef>
                <a:spcPts val="400"/>
              </a:spcBef>
              <a:spcAft>
                <a:spcPts val="1200"/>
              </a:spcAft>
              <a:buFont typeface="+mj-lt"/>
              <a:buNone/>
            </a:pPr>
            <a:r>
              <a:rPr lang="en-US">
                <a:latin typeface="Cambria" panose="02040503050406030204" pitchFamily="18" charset="0"/>
                <a:sym typeface="+mn-ea"/>
              </a:rPr>
              <a:t>controls the heater pads using a closed-loop PID controller</a:t>
            </a:r>
            <a:endParaRPr lang="en-US">
              <a:latin typeface="Cambria" panose="02040503050406030204" pitchFamily="18" charset="0"/>
              <a:sym typeface="+mn-ea"/>
            </a:endParaRPr>
          </a:p>
          <a:p>
            <a:pPr marL="0" lvl="0" indent="0">
              <a:lnSpc>
                <a:spcPct val="90000"/>
              </a:lnSpc>
              <a:spcBef>
                <a:spcPts val="400"/>
              </a:spcBef>
              <a:buNone/>
            </a:pPr>
            <a:r>
              <a:rPr lang="en-US">
                <a:latin typeface="Cambria" panose="02040503050406030204" pitchFamily="18" charset="0"/>
                <a:sym typeface="+mn-ea"/>
              </a:rPr>
              <a:t> </a:t>
            </a:r>
            <a:r>
              <a:rPr lang="en-US" b="1">
                <a:solidFill>
                  <a:srgbClr val="C55911"/>
                </a:solidFill>
                <a:latin typeface="Cambria" panose="02040503050406030204" pitchFamily="18" charset="0"/>
                <a:sym typeface="+mn-ea"/>
              </a:rPr>
              <a:t>timing parameters </a:t>
            </a:r>
            <a:r>
              <a:rPr lang="en-US">
                <a:latin typeface="Cambria" panose="02040503050406030204" pitchFamily="18" charset="0"/>
                <a:sym typeface="+mn-ea"/>
              </a:rPr>
              <a:t>and </a:t>
            </a:r>
            <a:r>
              <a:rPr lang="en-US" b="1">
                <a:solidFill>
                  <a:srgbClr val="C00000"/>
                </a:solidFill>
                <a:latin typeface="Cambria" panose="02040503050406030204" pitchFamily="18" charset="0"/>
                <a:sym typeface="+mn-ea"/>
              </a:rPr>
              <a:t>temperature (</a:t>
            </a:r>
            <a:r>
              <a:rPr lang="en-US" b="1">
                <a:solidFill>
                  <a:srgbClr val="C00000"/>
                </a:solidFill>
                <a:latin typeface="Cambria" panose="02040503050406030204"/>
                <a:ea typeface="Cambria" panose="02040503050406030204"/>
                <a:sym typeface="+mn-ea"/>
              </a:rPr>
              <a:t>±0.1°C )</a:t>
            </a:r>
            <a:endParaRPr lang="en-US" b="1">
              <a:solidFill>
                <a:srgbClr val="C00000"/>
              </a:solidFill>
              <a:latin typeface="Cambria" panose="02040503050406030204" pitchFamily="18" charset="0"/>
            </a:endParaRPr>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4484370"/>
            <a:ext cx="10498455" cy="2190115"/>
          </a:xfrm>
        </p:spPr>
        <p:txBody>
          <a:bodyPr>
            <a:normAutofit fontScale="90000"/>
          </a:bodyPr>
          <a:p>
            <a:r>
              <a:rPr lang="en-US" sz="3110" b="1"/>
              <a:t>Fig. 2: SoftMC Infrastructure: (a) DRAM module under test clamped</a:t>
            </a:r>
            <a:br>
              <a:rPr lang="en-US" sz="3110" b="1"/>
            </a:br>
            <a:r>
              <a:rPr lang="en-US" sz="3110" b="1"/>
              <a:t>with heater pads, (b) Xilinx Alveo U200 FPGA board [161], programmed with a DDR4 version of SoftMC [40], (c) PCIe connection</a:t>
            </a:r>
            <a:br>
              <a:rPr lang="en-US" sz="3110" b="1"/>
            </a:br>
            <a:r>
              <a:rPr lang="en-US" sz="3110" b="1"/>
              <a:t>to the host machine, and (d) temperature controller.</a:t>
            </a:r>
            <a:endParaRPr lang="en-US" sz="3110" b="1"/>
          </a:p>
        </p:txBody>
      </p:sp>
      <p:pic>
        <p:nvPicPr>
          <p:cNvPr id="8" name="Content Placeholder 7"/>
          <p:cNvPicPr>
            <a:picLocks noChangeAspect="1"/>
          </p:cNvPicPr>
          <p:nvPr>
            <p:ph idx="1"/>
          </p:nvPr>
        </p:nvPicPr>
        <p:blipFill>
          <a:blip r:embed="rId1"/>
          <a:stretch>
            <a:fillRect/>
          </a:stretch>
        </p:blipFill>
        <p:spPr>
          <a:xfrm>
            <a:off x="1054735" y="115570"/>
            <a:ext cx="10515600" cy="40195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935"/>
            <a:ext cx="10515600" cy="758825"/>
          </a:xfrm>
        </p:spPr>
        <p:txBody>
          <a:bodyPr>
            <a:normAutofit/>
            <a:scene3d>
              <a:camera prst="orthographicFront"/>
              <a:lightRig rig="threePt" dir="t"/>
            </a:scene3d>
          </a:bodyPr>
          <a:lstStyle/>
          <a:p>
            <a:r>
              <a:rPr lang="en-US" b="1">
                <a:solidFill>
                  <a:schemeClr val="accent1"/>
                </a:solidFill>
                <a:effectLst>
                  <a:outerShdw blurRad="38100" dist="25400" dir="5400000" algn="ctr" rotWithShape="0">
                    <a:srgbClr val="6E747A">
                      <a:alpha val="43000"/>
                    </a:srgbClr>
                  </a:outerShdw>
                </a:effectLst>
              </a:rPr>
              <a:t>DRAM Testing Methodology</a:t>
            </a:r>
            <a:endParaRPr lang="en-US" b="1">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646430" y="1042670"/>
            <a:ext cx="10238105" cy="5222240"/>
          </a:xfrm>
        </p:spPr>
        <p:txBody>
          <a:bodyPr>
            <a:normAutofit fontScale="70000"/>
          </a:bodyPr>
          <a:lstStyle/>
          <a:p>
            <a:pPr marL="0" indent="0">
              <a:buNone/>
            </a:pPr>
            <a:r>
              <a:rPr lang="en-US"/>
              <a:t>To characterize our DRAM chips at </a:t>
            </a:r>
            <a:r>
              <a:rPr lang="en-US" b="1"/>
              <a:t>worst-case</a:t>
            </a:r>
            <a:r>
              <a:rPr lang="en-US"/>
              <a:t> conditions:</a:t>
            </a:r>
            <a:endParaRPr lang="en-US"/>
          </a:p>
          <a:p>
            <a:pPr marL="0" indent="0">
              <a:buNone/>
            </a:pPr>
            <a:endParaRPr lang="en-US" sz="700"/>
          </a:p>
          <a:p>
            <a:pPr marL="357505" indent="-357505">
              <a:lnSpc>
                <a:spcPct val="100000"/>
              </a:lnSpc>
              <a:spcBef>
                <a:spcPts val="600"/>
              </a:spcBef>
              <a:spcAft>
                <a:spcPts val="600"/>
              </a:spcAft>
              <a:buFont typeface="+mj-lt"/>
              <a:buAutoNum type="arabicPeriod"/>
            </a:pPr>
            <a:r>
              <a:rPr lang="en-US" b="1">
                <a:solidFill>
                  <a:schemeClr val="accent6">
                    <a:lumMod val="75000"/>
                  </a:schemeClr>
                </a:solidFill>
              </a:rPr>
              <a:t>Prevent sources of interference during core test loop</a:t>
            </a:r>
            <a:r>
              <a:rPr lang="en-US"/>
              <a:t> </a:t>
            </a:r>
            <a:endParaRPr lang="en-US"/>
          </a:p>
          <a:p>
            <a:pPr marL="406400" lvl="1" indent="-222250">
              <a:lnSpc>
                <a:spcPct val="100000"/>
              </a:lnSpc>
              <a:spcBef>
                <a:spcPts val="600"/>
              </a:spcBef>
              <a:spcAft>
                <a:spcPts val="600"/>
              </a:spcAft>
            </a:pPr>
            <a:r>
              <a:rPr lang="en-US" b="1"/>
              <a:t>No DRAM refresh</a:t>
            </a:r>
            <a:r>
              <a:rPr lang="en-US"/>
              <a:t>: to avoid refreshing victim row</a:t>
            </a:r>
            <a:endParaRPr lang="en-US"/>
          </a:p>
          <a:p>
            <a:pPr marL="406400" lvl="1" indent="-222250">
              <a:lnSpc>
                <a:spcPct val="100000"/>
              </a:lnSpc>
              <a:spcBef>
                <a:spcPts val="600"/>
              </a:spcBef>
              <a:spcAft>
                <a:spcPts val="600"/>
              </a:spcAft>
            </a:pPr>
            <a:r>
              <a:rPr lang="en-US" b="1"/>
              <a:t>No DRAM calibration events</a:t>
            </a:r>
            <a:r>
              <a:rPr lang="en-US"/>
              <a:t>: to minimize variation in test timing</a:t>
            </a:r>
            <a:endParaRPr lang="en-US"/>
          </a:p>
          <a:p>
            <a:pPr marL="406400" lvl="1" indent="-222250">
              <a:lnSpc>
                <a:spcPct val="100000"/>
              </a:lnSpc>
              <a:spcBef>
                <a:spcPts val="600"/>
              </a:spcBef>
              <a:spcAft>
                <a:spcPts val="600"/>
              </a:spcAft>
            </a:pPr>
            <a:r>
              <a:rPr lang="en-US" b="1"/>
              <a:t>No RowHammer mitigation mechanisms</a:t>
            </a:r>
            <a:r>
              <a:rPr lang="en-US"/>
              <a:t>: to observe circuit-level effects  (TRR)</a:t>
            </a:r>
            <a:endParaRPr lang="en-US"/>
          </a:p>
          <a:p>
            <a:pPr marL="406400" lvl="1" indent="-222250">
              <a:lnSpc>
                <a:spcPct val="100000"/>
              </a:lnSpc>
              <a:spcBef>
                <a:spcPts val="600"/>
              </a:spcBef>
              <a:spcAft>
                <a:spcPts val="600"/>
              </a:spcAft>
            </a:pPr>
            <a:endParaRPr lang="en-US"/>
          </a:p>
          <a:p>
            <a:pPr marL="406400" lvl="1" indent="-222250">
              <a:lnSpc>
                <a:spcPct val="100000"/>
              </a:lnSpc>
              <a:spcBef>
                <a:spcPts val="600"/>
              </a:spcBef>
              <a:spcAft>
                <a:spcPts val="600"/>
              </a:spcAft>
            </a:pPr>
            <a:r>
              <a:rPr lang="en-US"/>
              <a:t>Test for </a:t>
            </a:r>
            <a:r>
              <a:rPr lang="en-US" b="1">
                <a:solidFill>
                  <a:srgbClr val="538234"/>
                </a:solidFill>
              </a:rPr>
              <a:t>less than a refresh window (32ms) </a:t>
            </a:r>
            <a:r>
              <a:rPr lang="en-US"/>
              <a:t>to avoid retention failures</a:t>
            </a:r>
            <a:endParaRPr lang="en-US"/>
          </a:p>
          <a:p>
            <a:pPr marL="406400" lvl="1" indent="-222250">
              <a:lnSpc>
                <a:spcPct val="100000"/>
              </a:lnSpc>
              <a:spcBef>
                <a:spcPts val="600"/>
              </a:spcBef>
              <a:spcAft>
                <a:spcPts val="600"/>
              </a:spcAft>
            </a:pPr>
            <a:r>
              <a:rPr lang="en-US"/>
              <a:t>Fourth, they test DRAM modules that do not implement error correction codes (ECC)</a:t>
            </a:r>
            <a:endParaRPr lang="en-US"/>
          </a:p>
          <a:p>
            <a:pPr marL="457200" lvl="1" indent="0">
              <a:lnSpc>
                <a:spcPct val="100000"/>
              </a:lnSpc>
              <a:spcBef>
                <a:spcPts val="600"/>
              </a:spcBef>
              <a:spcAft>
                <a:spcPts val="600"/>
              </a:spcAft>
              <a:buNone/>
            </a:pPr>
            <a:endParaRPr lang="en-US" sz="1400"/>
          </a:p>
          <a:p>
            <a:pPr marL="357505" indent="-357505">
              <a:lnSpc>
                <a:spcPct val="100000"/>
              </a:lnSpc>
              <a:spcBef>
                <a:spcPts val="600"/>
              </a:spcBef>
              <a:spcAft>
                <a:spcPts val="600"/>
              </a:spcAft>
              <a:buFont typeface="+mj-lt"/>
              <a:buAutoNum type="arabicPeriod"/>
            </a:pPr>
            <a:r>
              <a:rPr lang="en-US" b="1">
                <a:solidFill>
                  <a:schemeClr val="accent5">
                    <a:lumMod val="75000"/>
                  </a:schemeClr>
                </a:solidFill>
              </a:rPr>
              <a:t>Worst-case access sequence</a:t>
            </a:r>
            <a:endParaRPr lang="en-US" b="1">
              <a:solidFill>
                <a:schemeClr val="accent5">
                  <a:lumMod val="75000"/>
                </a:schemeClr>
              </a:solidFill>
            </a:endParaRPr>
          </a:p>
          <a:p>
            <a:pPr marL="433705" indent="-249555">
              <a:lnSpc>
                <a:spcPct val="100000"/>
              </a:lnSpc>
              <a:spcBef>
                <a:spcPts val="600"/>
              </a:spcBef>
              <a:spcAft>
                <a:spcPts val="600"/>
              </a:spcAft>
              <a:buFontTx/>
              <a:buChar char="-"/>
            </a:pPr>
            <a:r>
              <a:rPr lang="en-US" sz="2000"/>
              <a:t>We use </a:t>
            </a:r>
            <a:r>
              <a:rPr lang="en-US" sz="2000" b="1">
                <a:solidFill>
                  <a:srgbClr val="C00000"/>
                </a:solidFill>
              </a:rPr>
              <a:t>worst-case</a:t>
            </a:r>
            <a:r>
              <a:rPr lang="en-US" sz="2000" b="1"/>
              <a:t> </a:t>
            </a:r>
            <a:r>
              <a:rPr lang="en-US" sz="2000"/>
              <a:t>access sequence based on prior works’ observations</a:t>
            </a:r>
            <a:endParaRPr lang="en-US" sz="2000"/>
          </a:p>
          <a:p>
            <a:pPr marL="433705" indent="-249555">
              <a:lnSpc>
                <a:spcPct val="100000"/>
              </a:lnSpc>
              <a:spcBef>
                <a:spcPts val="600"/>
              </a:spcBef>
              <a:spcAft>
                <a:spcPts val="600"/>
              </a:spcAft>
              <a:buFontTx/>
              <a:buChar char="-"/>
            </a:pPr>
            <a:r>
              <a:rPr lang="en-US" sz="2000"/>
              <a:t>For each row, </a:t>
            </a:r>
            <a:r>
              <a:rPr lang="en-US" sz="2000" b="1">
                <a:solidFill>
                  <a:schemeClr val="accent5">
                    <a:lumMod val="75000"/>
                  </a:schemeClr>
                </a:solidFill>
              </a:rPr>
              <a:t>repeatedly access the two physically-adjacent rows </a:t>
            </a:r>
            <a:br>
              <a:rPr lang="en-US" sz="2000" b="1">
                <a:solidFill>
                  <a:schemeClr val="accent5">
                    <a:lumMod val="75000"/>
                  </a:schemeClr>
                </a:solidFill>
              </a:rPr>
            </a:br>
            <a:r>
              <a:rPr lang="en-US" sz="2000" b="1">
                <a:solidFill>
                  <a:schemeClr val="accent5">
                    <a:lumMod val="75000"/>
                  </a:schemeClr>
                </a:solidFill>
              </a:rPr>
              <a:t>as fast as possible </a:t>
            </a:r>
            <a:endParaRPr lang="en-US" sz="2000" b="1">
              <a:solidFill>
                <a:schemeClr val="accent5">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42315"/>
          </a:xfrm>
        </p:spPr>
        <p:txBody>
          <a:bodyPr>
            <a:normAutofit fontScale="90000"/>
          </a:bodyPr>
          <a:p>
            <a:r>
              <a:rPr lang="en-US" b="1">
                <a:solidFill>
                  <a:schemeClr val="accent1"/>
                </a:solidFill>
                <a:effectLst>
                  <a:outerShdw blurRad="38100" dist="25400" dir="5400000" algn="ctr" rotWithShape="0">
                    <a:srgbClr val="6E747A">
                      <a:alpha val="43000"/>
                    </a:srgbClr>
                  </a:outerShdw>
                </a:effectLst>
                <a:sym typeface="+mn-ea"/>
              </a:rPr>
              <a:t>DRAM Testing Methodology</a:t>
            </a:r>
            <a:br>
              <a:rPr lang="en-US" b="1">
                <a:solidFill>
                  <a:schemeClr val="accent1"/>
                </a:solidFill>
                <a:effectLst>
                  <a:outerShdw blurRad="38100" dist="25400" dir="5400000" algn="ctr" rotWithShape="0">
                    <a:srgbClr val="6E747A">
                      <a:alpha val="43000"/>
                    </a:srgbClr>
                  </a:outerShdw>
                </a:effectLst>
              </a:rPr>
            </a:br>
            <a:endParaRPr lang="en-US"/>
          </a:p>
        </p:txBody>
      </p:sp>
      <p:sp>
        <p:nvSpPr>
          <p:cNvPr id="3" name="Content Placeholder 2"/>
          <p:cNvSpPr>
            <a:spLocks noGrp="1"/>
          </p:cNvSpPr>
          <p:nvPr>
            <p:ph idx="1"/>
          </p:nvPr>
        </p:nvSpPr>
        <p:spPr>
          <a:xfrm>
            <a:off x="838200" y="1106805"/>
            <a:ext cx="10515600" cy="5070475"/>
          </a:xfrm>
        </p:spPr>
        <p:txBody>
          <a:bodyPr/>
          <a:p>
            <a:r>
              <a:rPr lang="en-US"/>
              <a:t>They use 150K hammers (i.e., 300Kactivations) in their  BER experiments. They use up to 512K hammers (i.e., the maximum number of hammers so that their hammer tests run for less than 64ms)</a:t>
            </a:r>
            <a:endParaRPr lang="en-US"/>
          </a:p>
          <a:p>
            <a:r>
              <a:rPr lang="en-US">
                <a:solidFill>
                  <a:schemeClr val="accent1"/>
                </a:solidFill>
                <a:effectLst>
                  <a:outerShdw blurRad="38100" dist="25400" dir="5400000" algn="ctr" rotWithShape="0">
                    <a:srgbClr val="6E747A">
                      <a:alpha val="43000"/>
                    </a:srgbClr>
                  </a:outerShdw>
                </a:effectLst>
              </a:rPr>
              <a:t>They measure two metrics in our Their tests</a:t>
            </a:r>
            <a:r>
              <a:rPr lang="en-US"/>
              <a:t>:</a:t>
            </a:r>
            <a:endParaRPr lang="en-US"/>
          </a:p>
          <a:p>
            <a:pPr marL="0" indent="0">
              <a:buNone/>
            </a:pPr>
            <a:r>
              <a:rPr lang="en-US"/>
              <a:t> 1) the minimum hammer count value at which the first bit error is observed (HC</a:t>
            </a:r>
            <a:r>
              <a:rPr lang="en-US" sz="1800"/>
              <a:t>first</a:t>
            </a:r>
            <a:r>
              <a:rPr lang="en-US"/>
              <a:t>)</a:t>
            </a:r>
            <a:endParaRPr lang="en-US"/>
          </a:p>
          <a:p>
            <a:pPr marL="0" indent="0">
              <a:buNone/>
            </a:pPr>
            <a:r>
              <a:rPr lang="en-US"/>
              <a:t> 2) the number of bit flips in a DRAM row, referred to as bit error rate (BER).</a:t>
            </a:r>
            <a:endParaRPr lang="en-US"/>
          </a:p>
          <a:p>
            <a:pPr marL="0" indent="0">
              <a:buNone/>
            </a:pPr>
            <a:r>
              <a:rPr lang="en-US"/>
              <a:t>the 248 DDR4 and 24 DDR3 DRAM chips we test from four major manufacturers.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p:cNvGraphicFramePr>
            <a:graphicFrameLocks noGrp="1"/>
          </p:cNvGraphicFramePr>
          <p:nvPr/>
        </p:nvGraphicFramePr>
        <p:xfrm>
          <a:off x="2151674" y="2367280"/>
          <a:ext cx="7888605" cy="2123440"/>
        </p:xfrm>
        <a:graphic>
          <a:graphicData uri="http://schemas.openxmlformats.org/drawingml/2006/table">
            <a:tbl>
              <a:tblPr firstRow="1" bandRow="1">
                <a:tableStyleId>{2D5ABB26-0587-4C30-8999-92F81FD0307C}</a:tableStyleId>
              </a:tblPr>
              <a:tblGrid>
                <a:gridCol w="1477010"/>
                <a:gridCol w="975995"/>
                <a:gridCol w="1195705"/>
                <a:gridCol w="1102995"/>
                <a:gridCol w="1295400"/>
                <a:gridCol w="838200"/>
                <a:gridCol w="1003300"/>
              </a:tblGrid>
              <a:tr h="370840">
                <a:tc>
                  <a:txBody>
                    <a:bodyPr/>
                    <a:lstStyle/>
                    <a:p>
                      <a:r>
                        <a:rPr lang="en-US" b="1">
                          <a:solidFill>
                            <a:srgbClr val="2F5597"/>
                          </a:solidFill>
                        </a:rPr>
                        <a:t>Mfr.</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DDR4 DIMMs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DDR3 SODIMMs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 Chips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Density</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Die</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Org.</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r>
              <a:tr h="370840">
                <a:tc>
                  <a:txBody>
                    <a:bodyPr/>
                    <a:lstStyle/>
                    <a:p>
                      <a:r>
                        <a:rPr lang="en-US"/>
                        <a:t>A (Micron)</a:t>
                      </a:r>
                      <a:endParaRPr lang="en-US">
                        <a:latin typeface="Cambria" panose="02040503050406030204" pitchFamily="18" charset="0"/>
                      </a:endParaRPr>
                    </a:p>
                  </a:txBody>
                  <a:tcPr>
                    <a:lnT w="38100" cap="flat" cmpd="sng" algn="ctr">
                      <a:solidFill>
                        <a:srgbClr val="2F5597"/>
                      </a:solidFill>
                      <a:prstDash val="solid"/>
                      <a:round/>
                      <a:headEnd type="none" w="med" len="med"/>
                      <a:tailEnd type="none" w="med" len="med"/>
                    </a:lnT>
                  </a:tcPr>
                </a:tc>
                <a:tc>
                  <a:txBody>
                    <a:bodyPr/>
                    <a:lstStyle/>
                    <a:p>
                      <a:pPr algn="ctr"/>
                      <a:r>
                        <a:rPr lang="en-US"/>
                        <a:t>9</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1</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144 (8)</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8Gb (4Gb)</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B (P)</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x4 (x8)</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r>
              <a:tr h="370840">
                <a:tc>
                  <a:txBody>
                    <a:bodyPr/>
                    <a:lstStyle/>
                    <a:p>
                      <a:r>
                        <a:rPr lang="en-US"/>
                        <a:t>B (Samsung)</a:t>
                      </a:r>
                      <a:endParaRPr lang="en-US">
                        <a:latin typeface="Cambria" panose="02040503050406030204" pitchFamily="18" charset="0"/>
                      </a:endParaRPr>
                    </a:p>
                  </a:txBody>
                  <a:tcPr/>
                </a:tc>
                <a:tc>
                  <a:txBody>
                    <a:bodyPr/>
                    <a:lstStyle/>
                    <a:p>
                      <a:pPr algn="ctr"/>
                      <a:r>
                        <a:rPr lang="en-US"/>
                        <a:t>4</a:t>
                      </a:r>
                      <a:endParaRPr lang="en-US">
                        <a:latin typeface="Cambria" panose="02040503050406030204" pitchFamily="18" charset="0"/>
                      </a:endParaRPr>
                    </a:p>
                  </a:txBody>
                  <a:tcPr anchor="ctr"/>
                </a:tc>
                <a:tc>
                  <a:txBody>
                    <a:bodyPr/>
                    <a:lstStyle/>
                    <a:p>
                      <a:pPr algn="ctr"/>
                      <a:r>
                        <a:rPr lang="en-US"/>
                        <a:t>1</a:t>
                      </a:r>
                      <a:endParaRPr lang="en-US">
                        <a:latin typeface="Cambria" panose="02040503050406030204" pitchFamily="18" charset="0"/>
                      </a:endParaRPr>
                    </a:p>
                  </a:txBody>
                  <a:tcPr anchor="ctr"/>
                </a:tc>
                <a:tc>
                  <a:txBody>
                    <a:bodyPr/>
                    <a:lstStyle/>
                    <a:p>
                      <a:pPr algn="ctr"/>
                      <a:r>
                        <a:rPr lang="en-US"/>
                        <a:t>32 (8)</a:t>
                      </a:r>
                      <a:endParaRPr lang="en-US">
                        <a:latin typeface="Cambria" panose="02040503050406030204" pitchFamily="18" charset="0"/>
                      </a:endParaRPr>
                    </a:p>
                  </a:txBody>
                  <a:tcPr anchor="ctr"/>
                </a:tc>
                <a:tc>
                  <a:txBody>
                    <a:bodyPr/>
                    <a:lstStyle/>
                    <a:p>
                      <a:pPr algn="ctr"/>
                      <a:r>
                        <a:rPr lang="en-US"/>
                        <a:t>4Gb (4Gb)</a:t>
                      </a:r>
                      <a:endParaRPr lang="en-US">
                        <a:latin typeface="Cambria" panose="02040503050406030204" pitchFamily="18" charset="0"/>
                      </a:endParaRPr>
                    </a:p>
                  </a:txBody>
                  <a:tcPr anchor="ctr"/>
                </a:tc>
                <a:tc>
                  <a:txBody>
                    <a:bodyPr/>
                    <a:lstStyle/>
                    <a:p>
                      <a:pPr algn="ctr"/>
                      <a:r>
                        <a:rPr lang="en-US"/>
                        <a:t>F (Q)</a:t>
                      </a:r>
                      <a:endParaRPr lang="en-US">
                        <a:latin typeface="Cambria" panose="02040503050406030204" pitchFamily="18" charset="0"/>
                      </a:endParaRPr>
                    </a:p>
                  </a:txBody>
                  <a:tcPr anchor="ctr"/>
                </a:tc>
                <a:tc>
                  <a:txBody>
                    <a:bodyPr/>
                    <a:lstStyle/>
                    <a:p>
                      <a:pPr algn="ctr"/>
                      <a:r>
                        <a:rPr lang="en-US"/>
                        <a:t>x8 (x8)</a:t>
                      </a:r>
                      <a:endParaRPr lang="en-US">
                        <a:latin typeface="Cambria" panose="02040503050406030204" pitchFamily="18" charset="0"/>
                      </a:endParaRPr>
                    </a:p>
                  </a:txBody>
                  <a:tcPr anchor="ctr"/>
                </a:tc>
              </a:tr>
              <a:tr h="370840">
                <a:tc>
                  <a:txBody>
                    <a:bodyPr/>
                    <a:lstStyle/>
                    <a:p>
                      <a:r>
                        <a:rPr lang="en-US"/>
                        <a:t>C (SK Hynix)</a:t>
                      </a:r>
                      <a:endParaRPr lang="en-US">
                        <a:latin typeface="Cambria" panose="02040503050406030204" pitchFamily="18" charset="0"/>
                      </a:endParaRPr>
                    </a:p>
                  </a:txBody>
                  <a:tcPr/>
                </a:tc>
                <a:tc>
                  <a:txBody>
                    <a:bodyPr/>
                    <a:lstStyle/>
                    <a:p>
                      <a:pPr algn="ctr"/>
                      <a:r>
                        <a:rPr lang="en-US"/>
                        <a:t>5</a:t>
                      </a:r>
                      <a:endParaRPr lang="en-US">
                        <a:latin typeface="Cambria" panose="02040503050406030204" pitchFamily="18" charset="0"/>
                      </a:endParaRPr>
                    </a:p>
                  </a:txBody>
                  <a:tcPr anchor="ctr"/>
                </a:tc>
                <a:tc>
                  <a:txBody>
                    <a:bodyPr/>
                    <a:lstStyle/>
                    <a:p>
                      <a:pPr algn="ctr"/>
                      <a:r>
                        <a:rPr lang="en-US"/>
                        <a:t>1</a:t>
                      </a:r>
                      <a:endParaRPr lang="en-US">
                        <a:latin typeface="Cambria" panose="02040503050406030204" pitchFamily="18" charset="0"/>
                      </a:endParaRPr>
                    </a:p>
                  </a:txBody>
                  <a:tcPr anchor="ctr"/>
                </a:tc>
                <a:tc>
                  <a:txBody>
                    <a:bodyPr/>
                    <a:lstStyle/>
                    <a:p>
                      <a:pPr algn="ctr"/>
                      <a:r>
                        <a:rPr lang="en-US"/>
                        <a:t>40 (8)</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t>4Gb (4Gb)</a:t>
                      </a:r>
                      <a:endParaRPr lang="en-US">
                        <a:latin typeface="Cambria" panose="02040503050406030204" pitchFamily="18" charset="0"/>
                      </a:endParaRPr>
                    </a:p>
                  </a:txBody>
                  <a:tcPr anchor="ctr"/>
                </a:tc>
                <a:tc>
                  <a:txBody>
                    <a:bodyPr/>
                    <a:lstStyle/>
                    <a:p>
                      <a:pPr algn="ctr"/>
                      <a:r>
                        <a:rPr lang="en-US"/>
                        <a:t>B (B)</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t>x8 (x8)</a:t>
                      </a:r>
                      <a:endParaRPr lang="en-US">
                        <a:latin typeface="Cambria" panose="02040503050406030204" pitchFamily="18" charset="0"/>
                      </a:endParaRPr>
                    </a:p>
                  </a:txBody>
                  <a:tcPr anchor="ctr"/>
                </a:tc>
              </a:tr>
              <a:tr h="370840">
                <a:tc>
                  <a:txBody>
                    <a:bodyPr/>
                    <a:lstStyle/>
                    <a:p>
                      <a:r>
                        <a:rPr lang="en-US"/>
                        <a:t>D (</a:t>
                      </a:r>
                      <a:r>
                        <a:rPr lang="en-US" err="1"/>
                        <a:t>Nanya</a:t>
                      </a:r>
                      <a:r>
                        <a:rPr lang="en-US"/>
                        <a:t>)</a:t>
                      </a:r>
                      <a:endParaRPr lang="en-US">
                        <a:latin typeface="Cambria" panose="02040503050406030204" pitchFamily="18" charset="0"/>
                      </a:endParaRPr>
                    </a:p>
                  </a:txBody>
                  <a:tcPr/>
                </a:tc>
                <a:tc>
                  <a:txBody>
                    <a:bodyPr/>
                    <a:lstStyle/>
                    <a:p>
                      <a:pPr algn="ctr"/>
                      <a:r>
                        <a:rPr lang="en-US"/>
                        <a:t>4</a:t>
                      </a:r>
                      <a:endParaRPr lang="en-US">
                        <a:latin typeface="Cambria" panose="02040503050406030204" pitchFamily="18" charset="0"/>
                      </a:endParaRPr>
                    </a:p>
                  </a:txBody>
                  <a:tcPr anchor="ctr"/>
                </a:tc>
                <a:tc>
                  <a:txBody>
                    <a:bodyPr/>
                    <a:lstStyle/>
                    <a:p>
                      <a:pPr algn="ctr"/>
                      <a:r>
                        <a:rPr lang="en-US"/>
                        <a:t>-</a:t>
                      </a:r>
                      <a:endParaRPr lang="en-US">
                        <a:latin typeface="Cambria" panose="02040503050406030204" pitchFamily="18" charset="0"/>
                      </a:endParaRPr>
                    </a:p>
                  </a:txBody>
                  <a:tcPr anchor="ctr"/>
                </a:tc>
                <a:tc>
                  <a:txBody>
                    <a:bodyPr/>
                    <a:lstStyle/>
                    <a:p>
                      <a:pPr algn="ctr"/>
                      <a:r>
                        <a:rPr lang="en-US"/>
                        <a:t>32 (-)</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t>8Gb (-)</a:t>
                      </a:r>
                      <a:endParaRPr lang="en-US">
                        <a:latin typeface="Cambria" panose="02040503050406030204" pitchFamily="18" charset="0"/>
                      </a:endParaRPr>
                    </a:p>
                  </a:txBody>
                  <a:tcPr anchor="ctr"/>
                </a:tc>
                <a:tc>
                  <a:txBody>
                    <a:bodyPr/>
                    <a:lstStyle/>
                    <a:p>
                      <a:pPr algn="ctr"/>
                      <a:r>
                        <a:rPr lang="en-US"/>
                        <a:t>C (-)</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t>x8 (-)</a:t>
                      </a:r>
                      <a:endParaRPr lang="en-US">
                        <a:latin typeface="Cambria" panose="02040503050406030204" pitchFamily="18" charset="0"/>
                      </a:endParaRPr>
                    </a:p>
                  </a:txBody>
                  <a:tcPr anchor="ctr"/>
                </a:tc>
              </a:tr>
            </a:tbl>
          </a:graphicData>
        </a:graphic>
      </p:graphicFrame>
      <p:sp>
        <p:nvSpPr>
          <p:cNvPr id="2" name="Title 1"/>
          <p:cNvSpPr>
            <a:spLocks noGrp="1"/>
          </p:cNvSpPr>
          <p:nvPr>
            <p:ph type="title"/>
          </p:nvPr>
        </p:nvSpPr>
        <p:spPr>
          <a:xfrm>
            <a:off x="1641227" y="-124462"/>
            <a:ext cx="6915118" cy="1141619"/>
          </a:xfrm>
        </p:spPr>
        <p:txBody>
          <a:bodyPr/>
          <a:lstStyle/>
          <a:p>
            <a:r>
              <a:rPr lang="en-US"/>
              <a:t>DRAM Chips Tested</a:t>
            </a:r>
            <a:endParaRPr lang="en-US"/>
          </a:p>
        </p:txBody>
      </p:sp>
      <p:pic>
        <p:nvPicPr>
          <p:cNvPr id="14" name="Picture 13" hidden="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2254" y="1498531"/>
            <a:ext cx="7287491" cy="1983817"/>
          </a:xfrm>
          <a:prstGeom prst="rect">
            <a:avLst/>
          </a:prstGeom>
        </p:spPr>
      </p:pic>
      <p:sp>
        <p:nvSpPr>
          <p:cNvPr id="3" name="Rectangle: Rounded Corners 2"/>
          <p:cNvSpPr/>
          <p:nvPr/>
        </p:nvSpPr>
        <p:spPr>
          <a:xfrm>
            <a:off x="5854559" y="2379054"/>
            <a:ext cx="1024415" cy="2210451"/>
          </a:xfrm>
          <a:prstGeom prst="roundRect">
            <a:avLst/>
          </a:prstGeom>
          <a:noFill/>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Rounded Corners 3"/>
          <p:cNvSpPr/>
          <p:nvPr/>
        </p:nvSpPr>
        <p:spPr>
          <a:xfrm>
            <a:off x="2101157" y="2377702"/>
            <a:ext cx="1368424" cy="2213155"/>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A848"/>
              </a:solidFill>
            </a:endParaRPr>
          </a:p>
        </p:txBody>
      </p:sp>
      <p:sp>
        <p:nvSpPr>
          <p:cNvPr id="5" name="Rectangle: Rounded Corners 4"/>
          <p:cNvSpPr/>
          <p:nvPr/>
        </p:nvSpPr>
        <p:spPr>
          <a:xfrm>
            <a:off x="3621800" y="2376350"/>
            <a:ext cx="2100962" cy="2213155"/>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6980291" y="2382209"/>
            <a:ext cx="3113218" cy="2207296"/>
          </a:xfrm>
          <a:prstGeom prst="roundRect">
            <a:avLst>
              <a:gd name="adj" fmla="val 5460"/>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27107" y="4765069"/>
            <a:ext cx="3113218" cy="398780"/>
          </a:xfrm>
          <a:prstGeom prst="rect">
            <a:avLst/>
          </a:prstGeom>
          <a:noFill/>
        </p:spPr>
        <p:txBody>
          <a:bodyPr wrap="square" lIns="91440" tIns="45720" rIns="91440" bIns="45720" rtlCol="0" anchor="t">
            <a:spAutoFit/>
          </a:bodyPr>
          <a:lstStyle/>
          <a:p>
            <a:pPr algn="ctr"/>
            <a:r>
              <a:rPr lang="en-US" sz="2000" b="1">
                <a:latin typeface="Cambria" panose="02040503050406030204"/>
                <a:ea typeface="Cambria" panose="02040503050406030204"/>
              </a:rPr>
              <a:t>272 DRAM Chips in total</a:t>
            </a:r>
            <a:endParaRPr lang="en-US" sz="2000" b="1">
              <a:latin typeface="Cambria" panose="02040503050406030204"/>
              <a:ea typeface="Cambria" panose="02040503050406030204"/>
            </a:endParaRPr>
          </a:p>
        </p:txBody>
      </p:sp>
      <p:cxnSp>
        <p:nvCxnSpPr>
          <p:cNvPr id="10" name="Elbow Connector 9"/>
          <p:cNvCxnSpPr>
            <a:stCxn id="3" idx="2"/>
            <a:endCxn id="8" idx="1"/>
          </p:cNvCxnSpPr>
          <p:nvPr/>
        </p:nvCxnSpPr>
        <p:spPr>
          <a:xfrm rot="5400000" flipV="1">
            <a:off x="7983855" y="4497070"/>
            <a:ext cx="374650" cy="560070"/>
          </a:xfrm>
          <a:prstGeom prst="bentConnector2">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39596" y="1516122"/>
            <a:ext cx="3113218" cy="398780"/>
          </a:xfrm>
          <a:prstGeom prst="rect">
            <a:avLst/>
          </a:prstGeom>
          <a:noFill/>
        </p:spPr>
        <p:txBody>
          <a:bodyPr wrap="square" lIns="91440" tIns="45720" rIns="91440" bIns="45720" rtlCol="0" anchor="t">
            <a:spAutoFit/>
          </a:bodyPr>
          <a:lstStyle/>
          <a:p>
            <a:pPr algn="ctr"/>
            <a:r>
              <a:rPr lang="en-US" sz="2000" b="1">
                <a:solidFill>
                  <a:schemeClr val="accent5"/>
                </a:solidFill>
                <a:latin typeface="Cambria" panose="02040503050406030204"/>
                <a:ea typeface="Cambria" panose="02040503050406030204"/>
              </a:rPr>
              <a:t>Two DRAM standards</a:t>
            </a:r>
            <a:endParaRPr lang="en-US" b="1">
              <a:solidFill>
                <a:schemeClr val="accent5"/>
              </a:solidFill>
              <a:cs typeface="Calibri" panose="020F0502020204030204"/>
            </a:endParaRPr>
          </a:p>
        </p:txBody>
      </p:sp>
      <p:cxnSp>
        <p:nvCxnSpPr>
          <p:cNvPr id="12" name="Elbow Connector 9"/>
          <p:cNvCxnSpPr/>
          <p:nvPr/>
        </p:nvCxnSpPr>
        <p:spPr>
          <a:xfrm flipH="1">
            <a:off x="4673677" y="1718484"/>
            <a:ext cx="379869" cy="661370"/>
          </a:xfrm>
          <a:prstGeom prst="bentConnector2">
            <a:avLst/>
          </a:prstGeom>
          <a:ln w="38100">
            <a:solidFill>
              <a:srgbClr val="4472C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7273" y="4788421"/>
            <a:ext cx="3113218" cy="398780"/>
          </a:xfrm>
          <a:prstGeom prst="rect">
            <a:avLst/>
          </a:prstGeom>
          <a:noFill/>
        </p:spPr>
        <p:txBody>
          <a:bodyPr wrap="square" lIns="91440" tIns="45720" rIns="91440" bIns="45720" rtlCol="0" anchor="t">
            <a:spAutoFit/>
          </a:bodyPr>
          <a:lstStyle/>
          <a:p>
            <a:pPr algn="ctr"/>
            <a:r>
              <a:rPr lang="en-US" sz="2000" b="1">
                <a:solidFill>
                  <a:srgbClr val="538135"/>
                </a:solidFill>
                <a:latin typeface="Cambria" panose="02040503050406030204"/>
                <a:ea typeface="Cambria" panose="02040503050406030204"/>
              </a:rPr>
              <a:t>4 Major Manufacturers</a:t>
            </a:r>
            <a:endParaRPr lang="en-US">
              <a:solidFill>
                <a:srgbClr val="538135"/>
              </a:solidFill>
              <a:cs typeface="Calibri" panose="020F0502020204030204"/>
            </a:endParaRPr>
          </a:p>
        </p:txBody>
      </p:sp>
      <p:cxnSp>
        <p:nvCxnSpPr>
          <p:cNvPr id="19" name="Elbow Connector 9"/>
          <p:cNvCxnSpPr/>
          <p:nvPr/>
        </p:nvCxnSpPr>
        <p:spPr>
          <a:xfrm rot="16200000" flipH="1">
            <a:off x="2832254" y="4520496"/>
            <a:ext cx="375619" cy="560340"/>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8" grpId="0"/>
      <p:bldP spid="9"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chemeClr val="accent1"/>
                </a:solidFill>
                <a:effectLst>
                  <a:outerShdw blurRad="38100" dist="25400" dir="5400000" algn="ctr" rotWithShape="0">
                    <a:srgbClr val="6E747A">
                      <a:alpha val="43000"/>
                    </a:srgbClr>
                  </a:outerShdw>
                </a:effectLst>
                <a:sym typeface="+mn-ea"/>
              </a:rPr>
              <a:t>Temperature Analysis</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7725" y="628015"/>
            <a:ext cx="10677525" cy="3105150"/>
          </a:xfrm>
        </p:spPr>
        <p:txBody>
          <a:bodyPr>
            <a:normAutofit fontScale="90000"/>
          </a:bodyPr>
          <a:p>
            <a:r>
              <a:rPr lang="en-US" altLang="en-US" sz="6000" b="1">
                <a:solidFill>
                  <a:schemeClr val="accent1"/>
                </a:solidFill>
                <a:effectLst>
                  <a:outerShdw blurRad="38100" dist="25400" dir="5400000" algn="ctr" rotWithShape="0">
                    <a:srgbClr val="6E747A">
                      <a:alpha val="43000"/>
                    </a:srgbClr>
                  </a:outerShdw>
                </a:effectLst>
                <a:ea typeface="MS PGothic" panose="020B0600070205080204" charset="-128"/>
                <a:sym typeface="+mn-ea"/>
              </a:rPr>
              <a:t>A Deeper Look into RowHammer’s 				   Sensitivities: </a:t>
            </a:r>
            <a:br>
              <a:rPr lang="en-US" altLang="en-US" sz="6000" b="1">
                <a:solidFill>
                  <a:schemeClr val="accent1"/>
                </a:solidFill>
                <a:effectLst>
                  <a:outerShdw blurRad="38100" dist="25400" dir="5400000" algn="ctr" rotWithShape="0">
                    <a:srgbClr val="6E747A">
                      <a:alpha val="43000"/>
                    </a:srgbClr>
                  </a:outerShdw>
                </a:effectLst>
                <a:ea typeface="MS PGothic" panose="020B0600070205080204" charset="-128"/>
                <a:sym typeface="+mn-ea"/>
              </a:rPr>
            </a:br>
            <a:r>
              <a:rPr lang="en-US" altLang="en-US" sz="4445" b="1">
                <a:solidFill>
                  <a:schemeClr val="accent1"/>
                </a:solidFill>
                <a:effectLst>
                  <a:outerShdw blurRad="38100" dist="25400" dir="5400000" algn="ctr" rotWithShape="0">
                    <a:srgbClr val="6E747A">
                      <a:alpha val="43000"/>
                    </a:srgbClr>
                  </a:outerShdw>
                </a:effectLst>
                <a:ea typeface="MS PGothic" panose="020B0600070205080204" charset="-128"/>
                <a:sym typeface="+mn-ea"/>
              </a:rPr>
              <a:t>Experimental Analysis of Real DRAM Chips</a:t>
            </a:r>
            <a:br>
              <a:rPr lang="en-US" altLang="en-US" sz="4445" b="1">
                <a:solidFill>
                  <a:schemeClr val="accent1"/>
                </a:solidFill>
                <a:effectLst>
                  <a:outerShdw blurRad="38100" dist="25400" dir="5400000" algn="ctr" rotWithShape="0">
                    <a:srgbClr val="6E747A">
                      <a:alpha val="43000"/>
                    </a:srgbClr>
                  </a:outerShdw>
                </a:effectLst>
                <a:ea typeface="MS PGothic" panose="020B0600070205080204" charset="-128"/>
                <a:sym typeface="+mn-ea"/>
              </a:rPr>
            </a:br>
            <a:r>
              <a:rPr lang="en-US" altLang="en-US" sz="4445" b="1">
                <a:solidFill>
                  <a:schemeClr val="accent1"/>
                </a:solidFill>
                <a:effectLst>
                  <a:outerShdw blurRad="38100" dist="25400" dir="5400000" algn="ctr" rotWithShape="0">
                    <a:srgbClr val="6E747A">
                      <a:alpha val="43000"/>
                    </a:srgbClr>
                  </a:outerShdw>
                </a:effectLst>
                <a:ea typeface="MS PGothic" panose="020B0600070205080204" charset="-128"/>
                <a:sym typeface="+mn-ea"/>
              </a:rPr>
              <a:t>and Implications on Future Attacks and Defenses</a:t>
            </a:r>
            <a:endParaRPr lang="en-US" altLang="en-US" sz="4445" b="1">
              <a:solidFill>
                <a:schemeClr val="accent1"/>
              </a:solidFill>
              <a:effectLst>
                <a:outerShdw blurRad="38100" dist="25400" dir="5400000" algn="ctr" rotWithShape="0">
                  <a:srgbClr val="6E747A">
                    <a:alpha val="43000"/>
                  </a:srgbClr>
                </a:outerShdw>
              </a:effectLst>
              <a:ea typeface="MS PGothic" panose="020B0600070205080204" charset="-128"/>
              <a:sym typeface="+mn-ea"/>
            </a:endParaRPr>
          </a:p>
        </p:txBody>
      </p:sp>
      <p:sp>
        <p:nvSpPr>
          <p:cNvPr id="3" name="Content Placeholder 2"/>
          <p:cNvSpPr>
            <a:spLocks noGrp="1"/>
          </p:cNvSpPr>
          <p:nvPr>
            <p:ph idx="1"/>
          </p:nvPr>
        </p:nvSpPr>
        <p:spPr>
          <a:xfrm>
            <a:off x="1694815" y="3905885"/>
            <a:ext cx="8491220" cy="2014220"/>
          </a:xfrm>
        </p:spPr>
        <p:txBody>
          <a:bodyPr/>
          <a:p>
            <a:r>
              <a:rPr lang="en-US" altLang="en-US" dirty="0">
                <a:ln w="22225">
                  <a:solidFill>
                    <a:schemeClr val="accent2"/>
                  </a:solidFill>
                  <a:prstDash val="solid"/>
                </a:ln>
                <a:solidFill>
                  <a:schemeClr val="accent2">
                    <a:lumMod val="40000"/>
                    <a:lumOff val="60000"/>
                  </a:schemeClr>
                </a:solidFill>
                <a:effectLst/>
                <a:ea typeface="MS PGothic" panose="020B0600070205080204" charset="-128"/>
                <a:sym typeface="+mn-ea"/>
              </a:rPr>
              <a:t>BY:     Lois Orosa, A. Giray Yağlıkçı, Hasan Hassan </a:t>
            </a:r>
            <a:endParaRPr lang="en-US" altLang="en-US" dirty="0">
              <a:ln w="22225">
                <a:solidFill>
                  <a:schemeClr val="accent2"/>
                </a:solidFill>
                <a:prstDash val="solid"/>
              </a:ln>
              <a:solidFill>
                <a:schemeClr val="accent2">
                  <a:lumMod val="40000"/>
                  <a:lumOff val="60000"/>
                </a:schemeClr>
              </a:solidFill>
              <a:effectLst/>
              <a:ea typeface="MS PGothic" panose="020B0600070205080204" charset="-128"/>
              <a:sym typeface="+mn-ea"/>
            </a:endParaRPr>
          </a:p>
          <a:p>
            <a:pPr marL="0" indent="0">
              <a:buNone/>
            </a:pPr>
            <a:r>
              <a:rPr lang="en-US" altLang="en-US" dirty="0">
                <a:ln w="22225">
                  <a:solidFill>
                    <a:schemeClr val="accent2"/>
                  </a:solidFill>
                  <a:prstDash val="solid"/>
                </a:ln>
                <a:solidFill>
                  <a:schemeClr val="accent2">
                    <a:lumMod val="40000"/>
                    <a:lumOff val="60000"/>
                  </a:schemeClr>
                </a:solidFill>
                <a:effectLst/>
                <a:ea typeface="MS PGothic" panose="020B0600070205080204" charset="-128"/>
                <a:sym typeface="+mn-ea"/>
              </a:rPr>
              <a:t>            Ataberk Olgun, Onur Mutlu, Jisung Park,</a:t>
            </a:r>
            <a:endParaRPr lang="en-US" altLang="en-US" dirty="0">
              <a:ln w="22225">
                <a:solidFill>
                  <a:schemeClr val="accent2"/>
                </a:solidFill>
                <a:prstDash val="solid"/>
              </a:ln>
              <a:solidFill>
                <a:schemeClr val="accent2">
                  <a:lumMod val="40000"/>
                  <a:lumOff val="60000"/>
                </a:schemeClr>
              </a:solidFill>
              <a:effectLst/>
              <a:ea typeface="MS PGothic" panose="020B0600070205080204" charset="-128"/>
              <a:sym typeface="+mn-ea"/>
            </a:endParaRPr>
          </a:p>
          <a:p>
            <a:pPr marL="0" indent="0">
              <a:buNone/>
            </a:pPr>
            <a:r>
              <a:rPr lang="en-US" altLang="en-US" dirty="0">
                <a:ln w="22225">
                  <a:solidFill>
                    <a:schemeClr val="accent2"/>
                  </a:solidFill>
                  <a:prstDash val="solid"/>
                </a:ln>
                <a:solidFill>
                  <a:schemeClr val="accent2">
                    <a:lumMod val="40000"/>
                    <a:lumOff val="60000"/>
                  </a:schemeClr>
                </a:solidFill>
                <a:effectLst/>
                <a:ea typeface="MS PGothic" panose="020B0600070205080204" charset="-128"/>
                <a:sym typeface="+mn-ea"/>
              </a:rPr>
              <a:t>             Minesh Patel, Jeremie S. Kim,</a:t>
            </a:r>
            <a:r>
              <a:rPr lang="en-US" altLang="en-US" dirty="0">
                <a:ln w="22225">
                  <a:solidFill>
                    <a:schemeClr val="accent2"/>
                  </a:solidFill>
                  <a:prstDash val="solid"/>
                </a:ln>
                <a:solidFill>
                  <a:schemeClr val="accent2">
                    <a:lumMod val="40000"/>
                    <a:lumOff val="60000"/>
                  </a:schemeClr>
                </a:solidFill>
                <a:effectLst/>
                <a:ea typeface="MS PGothic" panose="020B0600070205080204" charset="-128"/>
                <a:sym typeface="+mn-ea"/>
              </a:rPr>
              <a:t>Haocong Luo</a:t>
            </a:r>
            <a:endParaRPr lang="en-US" altLang="en-US" dirty="0">
              <a:ln w="22225">
                <a:solidFill>
                  <a:schemeClr val="accent2"/>
                </a:solidFill>
                <a:prstDash val="solid"/>
              </a:ln>
              <a:solidFill>
                <a:schemeClr val="accent2">
                  <a:lumMod val="40000"/>
                  <a:lumOff val="60000"/>
                </a:schemeClr>
              </a:solidFill>
              <a:effectLst/>
              <a:ea typeface="MS PGothic" panose="020B0600070205080204" charset="-128"/>
              <a:sym typeface="+mn-ea"/>
            </a:endParaRPr>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774535" y="1280419"/>
            <a:ext cx="8647805" cy="2194960"/>
            <a:chOff x="250535" y="1280419"/>
            <a:chExt cx="8647805" cy="2194960"/>
          </a:xfrm>
        </p:grpSpPr>
        <p:sp>
          <p:nvSpPr>
            <p:cNvPr id="3" name="Rounded Rectangle 2"/>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prstClr val="black"/>
                  </a:solidFill>
                  <a:latin typeface="Cambria" panose="02040503050406030204"/>
                  <a:ea typeface="Cambria" panose="02040503050406030204"/>
                </a:rPr>
                <a:t>To ensure that a DRAM cell is </a:t>
              </a:r>
              <a:r>
                <a:rPr lang="en-US" sz="2400" b="1">
                  <a:solidFill>
                    <a:schemeClr val="tx1"/>
                  </a:solidFill>
                  <a:latin typeface="Cambria" panose="02040503050406030204"/>
                  <a:ea typeface="Cambria" panose="02040503050406030204"/>
                </a:rPr>
                <a:t>not vulnerable </a:t>
              </a:r>
              <a:r>
                <a:rPr lang="en-US" sz="2400">
                  <a:solidFill>
                    <a:prstClr val="black"/>
                  </a:solidFill>
                  <a:latin typeface="Cambria" panose="02040503050406030204"/>
                  <a:ea typeface="Cambria" panose="02040503050406030204"/>
                </a:rPr>
                <a:t>to RowHammer, </a:t>
              </a:r>
              <a:endParaRPr lang="en-US" sz="2400">
                <a:solidFill>
                  <a:prstClr val="black"/>
                </a:solidFill>
                <a:latin typeface="Cambria" panose="02040503050406030204"/>
                <a:ea typeface="Cambria" panose="02040503050406030204"/>
              </a:endParaRPr>
            </a:p>
            <a:p>
              <a:pPr lvl="0" algn="ctr"/>
              <a:r>
                <a:rPr lang="en-US" sz="2400">
                  <a:solidFill>
                    <a:prstClr val="black"/>
                  </a:solidFill>
                  <a:latin typeface="Cambria" panose="02040503050406030204"/>
                  <a:ea typeface="Cambria" panose="02040503050406030204"/>
                </a:rPr>
                <a:t>we </a:t>
              </a:r>
              <a:r>
                <a:rPr lang="en-US" sz="2400" b="1">
                  <a:solidFill>
                    <a:srgbClr val="C00000"/>
                  </a:solidFill>
                  <a:latin typeface="Cambria" panose="02040503050406030204"/>
                  <a:ea typeface="Cambria" panose="02040503050406030204"/>
                </a:rPr>
                <a:t>must characterize </a:t>
              </a:r>
              <a:r>
                <a:rPr lang="en-US" sz="2400">
                  <a:solidFill>
                    <a:prstClr val="black"/>
                  </a:solidFill>
                  <a:latin typeface="Cambria" panose="02040503050406030204"/>
                  <a:ea typeface="Cambria" panose="02040503050406030204"/>
                </a:rPr>
                <a:t>the cell at </a:t>
              </a:r>
              <a:r>
                <a:rPr lang="en-US" sz="2400" b="1">
                  <a:solidFill>
                    <a:srgbClr val="C00000"/>
                  </a:solidFill>
                  <a:latin typeface="Cambria" panose="02040503050406030204"/>
                  <a:ea typeface="Cambria" panose="02040503050406030204"/>
                </a:rPr>
                <a:t>all operating temperatures</a:t>
              </a:r>
              <a:endParaRPr lang="en-US" sz="2400" b="1">
                <a:solidFill>
                  <a:srgbClr val="C00000"/>
                </a:solidFill>
                <a:latin typeface="Cambria" panose="02040503050406030204"/>
                <a:ea typeface="Cambria" panose="02040503050406030204"/>
              </a:endParaRPr>
            </a:p>
          </p:txBody>
        </p:sp>
        <p:sp>
          <p:nvSpPr>
            <p:cNvPr id="5" name="TextBox 4"/>
            <p:cNvSpPr txBox="1"/>
            <p:nvPr/>
          </p:nvSpPr>
          <p:spPr>
            <a:xfrm>
              <a:off x="250535" y="1280419"/>
              <a:ext cx="8647804" cy="46037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1</a:t>
              </a:r>
              <a:endParaRPr lang="en-US" sz="2400" b="1">
                <a:solidFill>
                  <a:schemeClr val="bg1"/>
                </a:solidFill>
                <a:latin typeface="Cambria" panose="02040503050406030204" pitchFamily="18" charset="0"/>
              </a:endParaRPr>
            </a:p>
          </p:txBody>
        </p:sp>
      </p:grpSp>
      <p:sp>
        <p:nvSpPr>
          <p:cNvPr id="22" name="Rounded Rectangle 21"/>
          <p:cNvSpPr/>
          <p:nvPr/>
        </p:nvSpPr>
        <p:spPr>
          <a:xfrm>
            <a:off x="1769661" y="4279634"/>
            <a:ext cx="8647804" cy="1880870"/>
          </a:xfrm>
          <a:prstGeom prst="roundRect">
            <a:avLst>
              <a:gd name="adj" fmla="val 0"/>
            </a:avLst>
          </a:prstGeom>
          <a:solidFill>
            <a:schemeClr val="accent4">
              <a:lumMod val="20000"/>
              <a:lumOff val="80000"/>
            </a:schemeClr>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prstClr val="black"/>
                </a:solidFill>
                <a:latin typeface="Cambria" panose="02040503050406030204"/>
                <a:ea typeface="Cambria" panose="02040503050406030204"/>
              </a:rPr>
              <a:t>RowHammer vulnerability </a:t>
            </a:r>
            <a:r>
              <a:rPr lang="en-US" sz="2400" b="1">
                <a:solidFill>
                  <a:srgbClr val="C00000"/>
                </a:solidFill>
                <a:latin typeface="Cambria" panose="02040503050406030204"/>
                <a:ea typeface="Cambria" panose="02040503050406030204"/>
              </a:rPr>
              <a:t>tends to worsen </a:t>
            </a:r>
            <a:br>
              <a:rPr lang="en-US" sz="2400" b="1">
                <a:solidFill>
                  <a:srgbClr val="C00000"/>
                </a:solidFill>
                <a:latin typeface="Cambria" panose="02040503050406030204"/>
                <a:ea typeface="Cambria" panose="02040503050406030204"/>
              </a:rPr>
            </a:br>
            <a:r>
              <a:rPr lang="en-US" sz="2400" b="1">
                <a:solidFill>
                  <a:schemeClr val="tx1"/>
                </a:solidFill>
                <a:latin typeface="Cambria" panose="02040503050406030204"/>
                <a:ea typeface="Cambria" panose="02040503050406030204"/>
              </a:rPr>
              <a:t>as DRAM temperature increases</a:t>
            </a:r>
            <a:r>
              <a:rPr lang="en-US" sz="2400" b="1">
                <a:solidFill>
                  <a:srgbClr val="E6620A"/>
                </a:solidFill>
                <a:latin typeface="Cambria" panose="02040503050406030204"/>
                <a:ea typeface="Cambria" panose="02040503050406030204"/>
              </a:rPr>
              <a:t> </a:t>
            </a:r>
            <a:endParaRPr lang="en-US" sz="2400" b="1">
              <a:solidFill>
                <a:srgbClr val="E6620A"/>
              </a:solidFill>
              <a:latin typeface="Cambria" panose="02040503050406030204"/>
              <a:ea typeface="Cambria" panose="02040503050406030204"/>
            </a:endParaRPr>
          </a:p>
          <a:p>
            <a:pPr lvl="0" algn="ctr"/>
            <a:endParaRPr lang="en-US" sz="1200">
              <a:solidFill>
                <a:prstClr val="white"/>
              </a:solidFill>
              <a:latin typeface="Cambria" panose="02040503050406030204"/>
              <a:ea typeface="Cambria" panose="02040503050406030204"/>
            </a:endParaRPr>
          </a:p>
          <a:p>
            <a:pPr lvl="0" algn="ctr"/>
            <a:r>
              <a:rPr lang="en-US" sz="2400">
                <a:solidFill>
                  <a:prstClr val="black"/>
                </a:solidFill>
                <a:latin typeface="Cambria" panose="02040503050406030204"/>
                <a:ea typeface="Cambria" panose="02040503050406030204"/>
              </a:rPr>
              <a:t>However,</a:t>
            </a:r>
            <a:r>
              <a:rPr lang="en-US" sz="2400">
                <a:solidFill>
                  <a:prstClr val="white"/>
                </a:solidFill>
                <a:latin typeface="Cambria" panose="02040503050406030204"/>
                <a:ea typeface="Cambria" panose="02040503050406030204"/>
              </a:rPr>
              <a:t> </a:t>
            </a:r>
            <a:r>
              <a:rPr lang="en-US" sz="2400" b="1">
                <a:solidFill>
                  <a:schemeClr val="tx1"/>
                </a:solidFill>
                <a:latin typeface="Cambria" panose="02040503050406030204"/>
                <a:ea typeface="Cambria" panose="02040503050406030204"/>
              </a:rPr>
              <a:t>individual DRAM rows </a:t>
            </a:r>
            <a:r>
              <a:rPr lang="en-US" sz="2400">
                <a:solidFill>
                  <a:prstClr val="black"/>
                </a:solidFill>
                <a:latin typeface="Cambria" panose="02040503050406030204"/>
                <a:ea typeface="Cambria" panose="02040503050406030204"/>
              </a:rPr>
              <a:t>can exhibit behavior </a:t>
            </a:r>
            <a:br>
              <a:rPr lang="en-US" sz="2400">
                <a:solidFill>
                  <a:prstClr val="white"/>
                </a:solidFill>
                <a:latin typeface="Cambria" panose="02040503050406030204"/>
                <a:ea typeface="Cambria" panose="02040503050406030204"/>
              </a:rPr>
            </a:br>
            <a:r>
              <a:rPr lang="en-US" sz="2400" b="1">
                <a:solidFill>
                  <a:srgbClr val="0070C0"/>
                </a:solidFill>
                <a:latin typeface="Cambria" panose="02040503050406030204"/>
                <a:ea typeface="Cambria" panose="02040503050406030204"/>
              </a:rPr>
              <a:t>different from the dominant trend </a:t>
            </a:r>
            <a:endParaRPr lang="en-US" sz="2400" b="1">
              <a:solidFill>
                <a:srgbClr val="0070C0"/>
              </a:solidFill>
              <a:latin typeface="Cambria" panose="02040503050406030204"/>
              <a:ea typeface="Cambria" panose="02040503050406030204"/>
            </a:endParaRPr>
          </a:p>
        </p:txBody>
      </p:sp>
      <p:sp>
        <p:nvSpPr>
          <p:cNvPr id="9" name="TextBox 8"/>
          <p:cNvSpPr txBox="1"/>
          <p:nvPr/>
        </p:nvSpPr>
        <p:spPr>
          <a:xfrm>
            <a:off x="1769661" y="3817969"/>
            <a:ext cx="8647804" cy="46037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2</a:t>
            </a:r>
            <a:endParaRPr lang="en-US" sz="2400" b="1">
              <a:solidFill>
                <a:schemeClr val="bg1"/>
              </a:solidFill>
              <a:latin typeface="Cambria" panose="02040503050406030204" pitchFamily="18" charset="0"/>
            </a:endParaRPr>
          </a:p>
        </p:txBody>
      </p:sp>
      <p:sp>
        <p:nvSpPr>
          <p:cNvPr id="10" name="Title 1"/>
          <p:cNvSpPr txBox="1"/>
          <p:nvPr/>
        </p:nvSpPr>
        <p:spPr>
          <a:xfrm>
            <a:off x="1631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t>Key Takeaways from Temperature Analysis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uiExpand="1" build="allAtOnce"/>
      <p:bldP spid="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025"/>
            <a:ext cx="10515600" cy="507365"/>
          </a:xfrm>
        </p:spPr>
        <p:txBody>
          <a:bodyPr>
            <a:normAutofit fontScale="90000"/>
          </a:bodyPr>
          <a:lstStyle/>
          <a:p>
            <a:r>
              <a:rPr lang="en-US" b="1">
                <a:solidFill>
                  <a:schemeClr val="accent1"/>
                </a:solidFill>
                <a:effectLst>
                  <a:outerShdw blurRad="38100" dist="25400" dir="5400000" algn="ctr" rotWithShape="0">
                    <a:srgbClr val="6E747A">
                      <a:alpha val="43000"/>
                    </a:srgbClr>
                  </a:outerShdw>
                </a:effectLst>
              </a:rPr>
              <a:t>Impact of Temperature on DRAM Cells</a:t>
            </a:r>
            <a:endParaRPr lang="en-US" b="1">
              <a:solidFill>
                <a:schemeClr val="accent1"/>
              </a:solidFill>
              <a:effectLst>
                <a:outerShdw blurRad="38100" dist="25400" dir="5400000" algn="ctr" rotWithShape="0">
                  <a:srgbClr val="6E747A">
                    <a:alpha val="43000"/>
                  </a:srgbClr>
                </a:outerShdw>
              </a:effectLst>
            </a:endParaRPr>
          </a:p>
        </p:txBody>
      </p:sp>
      <p:sp>
        <p:nvSpPr>
          <p:cNvPr id="28" name="Content Placeholder 27"/>
          <p:cNvSpPr>
            <a:spLocks noGrp="1"/>
          </p:cNvSpPr>
          <p:nvPr>
            <p:ph idx="1"/>
          </p:nvPr>
        </p:nvSpPr>
        <p:spPr>
          <a:xfrm>
            <a:off x="1713559" y="2496719"/>
            <a:ext cx="8874053" cy="3858996"/>
          </a:xfrm>
        </p:spPr>
        <p:txBody>
          <a:bodyPr/>
          <a:lstStyle/>
          <a:p>
            <a:pPr marL="0" indent="0">
              <a:buNone/>
            </a:pPr>
            <a:r>
              <a:rPr lang="en-US"/>
              <a:t>The fraction of vulnerable DRAM cells, experiencing bit flips </a:t>
            </a:r>
            <a:r>
              <a:rPr lang="en-US" b="1">
                <a:solidFill>
                  <a:srgbClr val="0070C0"/>
                </a:solidFill>
              </a:rPr>
              <a:t>at all temperature levels</a:t>
            </a:r>
            <a:r>
              <a:rPr lang="en-US"/>
              <a:t> within their vulnerable temperature range</a:t>
            </a:r>
            <a:endParaRPr lang="en-US"/>
          </a:p>
        </p:txBody>
      </p:sp>
      <p:grpSp>
        <p:nvGrpSpPr>
          <p:cNvPr id="25" name="Group 24"/>
          <p:cNvGrpSpPr/>
          <p:nvPr/>
        </p:nvGrpSpPr>
        <p:grpSpPr>
          <a:xfrm>
            <a:off x="1911458" y="1241178"/>
            <a:ext cx="8314183" cy="368300"/>
            <a:chOff x="387458" y="1241178"/>
            <a:chExt cx="8314183" cy="368300"/>
          </a:xfrm>
        </p:grpSpPr>
        <p:cxnSp>
          <p:nvCxnSpPr>
            <p:cNvPr id="5" name="Straight Arrow Connector 4"/>
            <p:cNvCxnSpPr/>
            <p:nvPr/>
          </p:nvCxnSpPr>
          <p:spPr>
            <a:xfrm>
              <a:off x="387458" y="1425844"/>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53206" y="1241178"/>
              <a:ext cx="1448435" cy="368300"/>
            </a:xfrm>
            <a:prstGeom prst="rect">
              <a:avLst/>
            </a:prstGeom>
            <a:noFill/>
          </p:spPr>
          <p:txBody>
            <a:bodyPr wrap="none" rtlCol="0">
              <a:spAutoFit/>
            </a:bodyPr>
            <a:lstStyle/>
            <a:p>
              <a:r>
                <a:rPr lang="en-US">
                  <a:latin typeface="Cambria" panose="02040503050406030204" pitchFamily="18" charset="0"/>
                </a:rPr>
                <a:t>Temperature</a:t>
              </a:r>
              <a:endParaRPr lang="en-US">
                <a:latin typeface="Cambria" panose="02040503050406030204" pitchFamily="18" charset="0"/>
              </a:endParaRPr>
            </a:p>
          </p:txBody>
        </p:sp>
      </p:grpSp>
      <p:sp>
        <p:nvSpPr>
          <p:cNvPr id="21" name="TextBox 20"/>
          <p:cNvSpPr txBox="1"/>
          <p:nvPr/>
        </p:nvSpPr>
        <p:spPr>
          <a:xfrm>
            <a:off x="4540838" y="1066822"/>
            <a:ext cx="981075" cy="368300"/>
          </a:xfrm>
          <a:prstGeom prst="rect">
            <a:avLst/>
          </a:prstGeom>
          <a:noFill/>
          <a:ln>
            <a:noFill/>
          </a:ln>
        </p:spPr>
        <p:txBody>
          <a:bodyPr wrap="none" rtlCol="0">
            <a:spAutoFit/>
          </a:bodyPr>
          <a:lstStyle/>
          <a:p>
            <a:r>
              <a:rPr lang="en-US" b="1">
                <a:solidFill>
                  <a:srgbClr val="C00000"/>
                </a:solidFill>
                <a:latin typeface="Cambria" panose="02040503050406030204" pitchFamily="18" charset="0"/>
              </a:rPr>
              <a:t>bit flips</a:t>
            </a:r>
            <a:endParaRPr lang="en-US" b="1">
              <a:solidFill>
                <a:srgbClr val="C00000"/>
              </a:solidFill>
              <a:latin typeface="Cambria" panose="02040503050406030204" pitchFamily="18" charset="0"/>
            </a:endParaRPr>
          </a:p>
        </p:txBody>
      </p:sp>
      <p:sp>
        <p:nvSpPr>
          <p:cNvPr id="4" name="Rectangle 3"/>
          <p:cNvSpPr/>
          <p:nvPr/>
        </p:nvSpPr>
        <p:spPr>
          <a:xfrm>
            <a:off x="3120324" y="1084121"/>
            <a:ext cx="3745916" cy="618627"/>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20323" y="1160752"/>
            <a:ext cx="37035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endParaRPr lang="en-US" b="1">
              <a:solidFill>
                <a:srgbClr val="C00000"/>
              </a:solidFill>
              <a:latin typeface="Cambria" panose="02040503050406030204" pitchFamily="18" charset="0"/>
            </a:endParaRPr>
          </a:p>
        </p:txBody>
      </p:sp>
      <p:cxnSp>
        <p:nvCxnSpPr>
          <p:cNvPr id="13" name="Straight Connector 12"/>
          <p:cNvCxnSpPr>
            <a:endCxn id="22" idx="0"/>
          </p:cNvCxnSpPr>
          <p:nvPr/>
        </p:nvCxnSpPr>
        <p:spPr>
          <a:xfrm>
            <a:off x="6887604" y="108412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74364" y="1056512"/>
            <a:ext cx="1299210" cy="368300"/>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endParaRPr lang="en-US" b="1">
              <a:solidFill>
                <a:srgbClr val="538232"/>
              </a:solidFill>
              <a:latin typeface="Cambria" panose="02040503050406030204" pitchFamily="18" charset="0"/>
            </a:endParaRPr>
          </a:p>
        </p:txBody>
      </p:sp>
      <p:cxnSp>
        <p:nvCxnSpPr>
          <p:cNvPr id="11" name="Straight Connector 10"/>
          <p:cNvCxnSpPr>
            <a:endCxn id="3" idx="0"/>
          </p:cNvCxnSpPr>
          <p:nvPr/>
        </p:nvCxnSpPr>
        <p:spPr>
          <a:xfrm flipH="1">
            <a:off x="3113584" y="108412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832320" y="1066822"/>
            <a:ext cx="1299210" cy="368300"/>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endParaRPr lang="en-US" b="1">
              <a:solidFill>
                <a:srgbClr val="538232"/>
              </a:solidFill>
              <a:latin typeface="Cambria" panose="02040503050406030204" pitchFamily="18" charset="0"/>
            </a:endParaRPr>
          </a:p>
        </p:txBody>
      </p:sp>
      <p:graphicFrame>
        <p:nvGraphicFramePr>
          <p:cNvPr id="29" name="Table 3"/>
          <p:cNvGraphicFramePr>
            <a:graphicFrameLocks noGrp="1"/>
          </p:cNvGraphicFramePr>
          <p:nvPr/>
        </p:nvGraphicFramePr>
        <p:xfrm>
          <a:off x="3535680" y="3691890"/>
          <a:ext cx="5120640" cy="731520"/>
        </p:xfrm>
        <a:graphic>
          <a:graphicData uri="http://schemas.openxmlformats.org/drawingml/2006/table">
            <a:tbl>
              <a:tblPr firstRow="1" bandRow="1">
                <a:tableStyleId>{5C22544A-7EE6-4342-B048-85BDC9FD1C3A}</a:tableStyleId>
              </a:tblPr>
              <a:tblGrid>
                <a:gridCol w="1280160"/>
                <a:gridCol w="1280160"/>
                <a:gridCol w="1280160"/>
                <a:gridCol w="1280160"/>
              </a:tblGrid>
              <a:tr h="365760">
                <a:tc>
                  <a:txBody>
                    <a:bodyPr/>
                    <a:lstStyle/>
                    <a:p>
                      <a:pPr algn="ctr"/>
                      <a:r>
                        <a:rPr lang="en-US" b="1">
                          <a:solidFill>
                            <a:schemeClr val="tx1"/>
                          </a:solidFill>
                          <a:latin typeface="Cambria" panose="02040503050406030204" pitchFamily="18" charset="0"/>
                        </a:rPr>
                        <a:t>Mfr. A</a:t>
                      </a:r>
                      <a:endParaRPr lang="en-US" b="1">
                        <a:solidFill>
                          <a:schemeClr val="tx1"/>
                        </a:solidFill>
                        <a:latin typeface="Cambria" panose="02040503050406030204" pitchFamily="18" charset="0"/>
                      </a:endParaRP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B</a:t>
                      </a:r>
                      <a:endParaRPr lang="en-US" b="1">
                        <a:solidFill>
                          <a:schemeClr val="tx1"/>
                        </a:solidFill>
                        <a:latin typeface="Cambria" panose="02040503050406030204" pitchFamily="18" charset="0"/>
                      </a:endParaRP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C</a:t>
                      </a:r>
                      <a:endParaRPr lang="en-US" b="1">
                        <a:solidFill>
                          <a:schemeClr val="tx1"/>
                        </a:solidFill>
                        <a:latin typeface="Cambria" panose="02040503050406030204" pitchFamily="18" charset="0"/>
                      </a:endParaRP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D</a:t>
                      </a:r>
                      <a:endParaRPr lang="en-US" b="1">
                        <a:solidFill>
                          <a:schemeClr val="tx1"/>
                        </a:solidFill>
                        <a:latin typeface="Cambria" panose="02040503050406030204" pitchFamily="18" charset="0"/>
                      </a:endParaRPr>
                    </a:p>
                  </a:txBody>
                  <a:tcPr anchor="ctr">
                    <a:lnB w="38100" cap="flat" cmpd="sng" algn="ctr">
                      <a:solidFill>
                        <a:schemeClr val="tx1"/>
                      </a:solidFill>
                      <a:prstDash val="solid"/>
                      <a:round/>
                      <a:headEnd type="none" w="med" len="med"/>
                      <a:tailEnd type="none" w="med" len="med"/>
                    </a:lnB>
                    <a:noFill/>
                  </a:tcPr>
                </a:tc>
              </a:tr>
              <a:tr h="365760">
                <a:tc>
                  <a:txBody>
                    <a:bodyPr/>
                    <a:lstStyle/>
                    <a:p>
                      <a:pPr algn="ctr"/>
                      <a:r>
                        <a:rPr lang="en-US">
                          <a:latin typeface="Cambria" panose="02040503050406030204" pitchFamily="18" charset="0"/>
                        </a:rPr>
                        <a:t>99.1%</a:t>
                      </a:r>
                      <a:endParaRPr lang="en-US">
                        <a:latin typeface="Cambria" panose="02040503050406030204" pitchFamily="18" charset="0"/>
                      </a:endParaRP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98.9%</a:t>
                      </a:r>
                      <a:endParaRPr lang="en-US">
                        <a:latin typeface="Cambria" panose="02040503050406030204" pitchFamily="18" charset="0"/>
                      </a:endParaRP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98.0%</a:t>
                      </a:r>
                      <a:endParaRPr lang="en-US">
                        <a:latin typeface="Cambria" panose="02040503050406030204" pitchFamily="18" charset="0"/>
                      </a:endParaRP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99.2%</a:t>
                      </a:r>
                      <a:endParaRPr lang="en-US">
                        <a:latin typeface="Cambria" panose="02040503050406030204" pitchFamily="18" charset="0"/>
                      </a:endParaRPr>
                    </a:p>
                  </a:txBody>
                  <a:tcPr anchor="ctr">
                    <a:lnT w="38100" cap="flat" cmpd="sng" algn="ctr">
                      <a:solidFill>
                        <a:schemeClr val="tx1"/>
                      </a:solidFill>
                      <a:prstDash val="solid"/>
                      <a:round/>
                      <a:headEnd type="none" w="med" len="med"/>
                      <a:tailEnd type="none" w="med" len="med"/>
                    </a:lnT>
                    <a:noFill/>
                  </a:tcPr>
                </a:tc>
              </a:tr>
            </a:tbl>
          </a:graphicData>
        </a:graphic>
      </p:graphicFrame>
      <p:grpSp>
        <p:nvGrpSpPr>
          <p:cNvPr id="31" name="Group 30"/>
          <p:cNvGrpSpPr/>
          <p:nvPr/>
        </p:nvGrpSpPr>
        <p:grpSpPr>
          <a:xfrm>
            <a:off x="1817723" y="4727345"/>
            <a:ext cx="8556554" cy="1313868"/>
            <a:chOff x="1643281" y="4277223"/>
            <a:chExt cx="6864225" cy="1467717"/>
          </a:xfrm>
        </p:grpSpPr>
        <p:sp>
          <p:nvSpPr>
            <p:cNvPr id="32" name="Rounded Rectangle 31"/>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3" name="Round Same Side Corner Rectangle 32"/>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a:t>
              </a:r>
              <a:endParaRPr lang="en-US" sz="1400" b="1">
                <a:latin typeface="Cambria" panose="02040503050406030204" pitchFamily="18" charset="0"/>
              </a:endParaRPr>
            </a:p>
          </p:txBody>
        </p:sp>
        <p:sp>
          <p:nvSpPr>
            <p:cNvPr id="34" name="TextBox 33"/>
            <p:cNvSpPr txBox="1"/>
            <p:nvPr/>
          </p:nvSpPr>
          <p:spPr>
            <a:xfrm>
              <a:off x="1643281" y="4731882"/>
              <a:ext cx="6864225" cy="927128"/>
            </a:xfrm>
            <a:prstGeom prst="rect">
              <a:avLst/>
            </a:prstGeom>
            <a:noFill/>
          </p:spPr>
          <p:txBody>
            <a:bodyPr wrap="square" lIns="180000" rtlCol="0">
              <a:spAutoFit/>
            </a:bodyPr>
            <a:lstStyle/>
            <a:p>
              <a:pPr lvl="0" algn="ctr"/>
              <a:r>
                <a:rPr lang="en-US" sz="2400" b="1">
                  <a:solidFill>
                    <a:srgbClr val="0070C0"/>
                  </a:solidFill>
                  <a:latin typeface="Cambria" panose="02040503050406030204"/>
                  <a:ea typeface="Cambria" panose="02040503050406030204"/>
                </a:rPr>
                <a:t>Most DRAM cells </a:t>
              </a:r>
              <a:r>
                <a:rPr lang="en-US" sz="2400">
                  <a:solidFill>
                    <a:prstClr val="black"/>
                  </a:solidFill>
                  <a:latin typeface="Cambria" panose="02040503050406030204"/>
                  <a:ea typeface="Cambria" panose="02040503050406030204"/>
                </a:rPr>
                <a:t>are vulnerable to RowHammer </a:t>
              </a:r>
              <a:br>
                <a:rPr lang="en-US" sz="2400">
                  <a:solidFill>
                    <a:prstClr val="black"/>
                  </a:solidFill>
                  <a:latin typeface="Cambria" panose="02040503050406030204"/>
                  <a:ea typeface="Cambria" panose="02040503050406030204"/>
                </a:rPr>
              </a:br>
              <a:r>
                <a:rPr lang="en-US" sz="2400">
                  <a:solidFill>
                    <a:prstClr val="black"/>
                  </a:solidFill>
                  <a:latin typeface="Cambria" panose="02040503050406030204"/>
                  <a:ea typeface="Cambria" panose="02040503050406030204"/>
                </a:rPr>
                <a:t>throughout </a:t>
              </a:r>
              <a:r>
                <a:rPr lang="en-US" sz="2400" b="1">
                  <a:solidFill>
                    <a:srgbClr val="0070C0"/>
                  </a:solidFill>
                  <a:latin typeface="Cambria" panose="02040503050406030204"/>
                  <a:ea typeface="Cambria" panose="02040503050406030204"/>
                </a:rPr>
                <a:t>a continuous temperature range</a:t>
              </a:r>
              <a:endParaRPr lang="en-US" sz="2400">
                <a:solidFill>
                  <a:srgbClr val="0070C0"/>
                </a:solidFill>
                <a:latin typeface="Cambria" panose="02040503050406030204"/>
                <a:ea typeface="Cambria" panose="02040503050406030204"/>
              </a:endParaRPr>
            </a:p>
          </p:txBody>
        </p:sp>
      </p:grpSp>
      <p:sp>
        <p:nvSpPr>
          <p:cNvPr id="3" name="TextBox 2"/>
          <p:cNvSpPr txBox="1"/>
          <p:nvPr/>
        </p:nvSpPr>
        <p:spPr>
          <a:xfrm>
            <a:off x="2700619" y="1709684"/>
            <a:ext cx="824865" cy="645160"/>
          </a:xfrm>
          <a:prstGeom prst="rect">
            <a:avLst/>
          </a:prstGeom>
          <a:noFill/>
        </p:spPr>
        <p:txBody>
          <a:bodyPr wrap="none" rtlCol="0">
            <a:spAutoFit/>
          </a:bodyPr>
          <a:lstStyle/>
          <a:p>
            <a:r>
              <a:rPr lang="en-US">
                <a:latin typeface="Cambria" panose="02040503050406030204" pitchFamily="18" charset="0"/>
              </a:rPr>
              <a:t>Lower</a:t>
            </a:r>
            <a:endParaRPr lang="en-US">
              <a:latin typeface="Cambria" panose="02040503050406030204" pitchFamily="18" charset="0"/>
            </a:endParaRPr>
          </a:p>
          <a:p>
            <a:r>
              <a:rPr lang="en-US">
                <a:latin typeface="Cambria" panose="02040503050406030204" pitchFamily="18" charset="0"/>
              </a:rPr>
              <a:t>Bound</a:t>
            </a:r>
            <a:endParaRPr lang="en-US">
              <a:latin typeface="Cambria" panose="02040503050406030204" pitchFamily="18" charset="0"/>
            </a:endParaRPr>
          </a:p>
        </p:txBody>
      </p:sp>
      <p:sp>
        <p:nvSpPr>
          <p:cNvPr id="22" name="TextBox 21"/>
          <p:cNvSpPr txBox="1"/>
          <p:nvPr/>
        </p:nvSpPr>
        <p:spPr>
          <a:xfrm>
            <a:off x="6475274" y="1709684"/>
            <a:ext cx="824865" cy="645160"/>
          </a:xfrm>
          <a:prstGeom prst="rect">
            <a:avLst/>
          </a:prstGeom>
          <a:noFill/>
        </p:spPr>
        <p:txBody>
          <a:bodyPr wrap="none" rtlCol="0">
            <a:spAutoFit/>
          </a:bodyPr>
          <a:lstStyle/>
          <a:p>
            <a:r>
              <a:rPr lang="en-US">
                <a:latin typeface="Cambria" panose="02040503050406030204" pitchFamily="18" charset="0"/>
              </a:rPr>
              <a:t>Upper</a:t>
            </a:r>
            <a:endParaRPr lang="en-US">
              <a:latin typeface="Cambria" panose="02040503050406030204" pitchFamily="18" charset="0"/>
            </a:endParaRPr>
          </a:p>
          <a:p>
            <a:r>
              <a:rPr lang="en-US">
                <a:latin typeface="Cambria" panose="02040503050406030204" pitchFamily="18" charset="0"/>
              </a:rPr>
              <a:t>Bound</a:t>
            </a:r>
            <a:endParaRPr lang="en-US">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1" grpId="0"/>
      <p:bldP spid="4" grpId="0" bldLvl="0" animBg="1"/>
      <p:bldP spid="15" grpId="0" bldLvl="0" animBg="1"/>
      <p:bldP spid="23" grpId="0"/>
      <p:bldP spid="24" grpId="0"/>
      <p:bldP spid="3"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p:cNvPicPr>
            <a:picLocks noChangeAspect="1"/>
          </p:cNvPicPr>
          <p:nvPr/>
        </p:nvPicPr>
        <p:blipFill rotWithShape="1">
          <a:blip r:embed="rId1"/>
          <a:srcRect l="4396" t="48271" r="46910" b="6474"/>
          <a:stretch>
            <a:fillRect/>
          </a:stretch>
        </p:blipFill>
        <p:spPr>
          <a:xfrm>
            <a:off x="3102835" y="1337153"/>
            <a:ext cx="5168900" cy="2778517"/>
          </a:xfrm>
          <a:prstGeom prst="rect">
            <a:avLst/>
          </a:prstGeom>
        </p:spPr>
      </p:pic>
      <p:sp>
        <p:nvSpPr>
          <p:cNvPr id="11" name="TextBox 10"/>
          <p:cNvSpPr txBox="1"/>
          <p:nvPr/>
        </p:nvSpPr>
        <p:spPr>
          <a:xfrm>
            <a:off x="3115535" y="4120711"/>
            <a:ext cx="5168900" cy="460375"/>
          </a:xfrm>
          <a:prstGeom prst="rect">
            <a:avLst/>
          </a:prstGeom>
          <a:solidFill>
            <a:schemeClr val="bg1"/>
          </a:solidFill>
        </p:spPr>
        <p:txBody>
          <a:bodyPr wrap="square" rtlCol="0">
            <a:spAutoFit/>
          </a:bodyPr>
          <a:lstStyle/>
          <a:p>
            <a:pPr algn="ctr"/>
            <a:r>
              <a:rPr lang="en-US" sz="2400">
                <a:latin typeface="Cambria" panose="02040503050406030204" pitchFamily="18" charset="0"/>
              </a:rPr>
              <a:t>Lower Bound (°C)</a:t>
            </a:r>
            <a:endParaRPr lang="en-US" sz="2400">
              <a:latin typeface="Cambria" panose="02040503050406030204" pitchFamily="18" charset="0"/>
            </a:endParaRPr>
          </a:p>
        </p:txBody>
      </p:sp>
      <p:sp>
        <p:nvSpPr>
          <p:cNvPr id="12" name="TextBox 11"/>
          <p:cNvSpPr txBox="1"/>
          <p:nvPr/>
        </p:nvSpPr>
        <p:spPr>
          <a:xfrm rot="16200000">
            <a:off x="1364807" y="2377642"/>
            <a:ext cx="3014391" cy="460375"/>
          </a:xfrm>
          <a:prstGeom prst="rect">
            <a:avLst/>
          </a:prstGeom>
          <a:solidFill>
            <a:schemeClr val="bg1"/>
          </a:solidFill>
        </p:spPr>
        <p:txBody>
          <a:bodyPr wrap="square" rtlCol="0">
            <a:spAutoFit/>
          </a:bodyPr>
          <a:lstStyle/>
          <a:p>
            <a:pPr algn="ctr"/>
            <a:r>
              <a:rPr lang="en-US" sz="2400">
                <a:latin typeface="Cambria" panose="02040503050406030204" pitchFamily="18" charset="0"/>
              </a:rPr>
              <a:t>Upper Bound (°C)</a:t>
            </a:r>
            <a:endParaRPr lang="en-US" sz="2400">
              <a:latin typeface="Cambria" panose="02040503050406030204" pitchFamily="18" charset="0"/>
            </a:endParaRPr>
          </a:p>
        </p:txBody>
      </p:sp>
      <p:sp>
        <p:nvSpPr>
          <p:cNvPr id="13" name="TextBox 12"/>
          <p:cNvSpPr txBox="1"/>
          <p:nvPr/>
        </p:nvSpPr>
        <p:spPr>
          <a:xfrm>
            <a:off x="8405284" y="1662078"/>
            <a:ext cx="1779240" cy="1014730"/>
          </a:xfrm>
          <a:prstGeom prst="rect">
            <a:avLst/>
          </a:prstGeom>
          <a:solidFill>
            <a:schemeClr val="bg1"/>
          </a:solidFill>
        </p:spPr>
        <p:txBody>
          <a:bodyPr wrap="square" lIns="91440" tIns="45720" rIns="91440" bIns="45720" rtlCol="0" anchor="t">
            <a:spAutoFit/>
          </a:bodyPr>
          <a:lstStyle/>
          <a:p>
            <a:r>
              <a:rPr lang="en-US" sz="2000">
                <a:latin typeface="Cambria" panose="02040503050406030204"/>
                <a:ea typeface="Cambria" panose="02040503050406030204"/>
              </a:rPr>
              <a:t>Fraction of  Vulnerable DRAM Cells</a:t>
            </a:r>
            <a:endParaRPr lang="en-US" sz="2000">
              <a:latin typeface="Cambria" panose="02040503050406030204"/>
              <a:ea typeface="Cambria" panose="02040503050406030204"/>
            </a:endParaRPr>
          </a:p>
        </p:txBody>
      </p:sp>
      <p:grpSp>
        <p:nvGrpSpPr>
          <p:cNvPr id="43" name="Group 42"/>
          <p:cNvGrpSpPr/>
          <p:nvPr/>
        </p:nvGrpSpPr>
        <p:grpSpPr>
          <a:xfrm>
            <a:off x="1524000" y="4914900"/>
            <a:ext cx="9144000" cy="1206500"/>
            <a:chOff x="0" y="4914900"/>
            <a:chExt cx="9144000" cy="1206500"/>
          </a:xfrm>
          <a:solidFill>
            <a:schemeClr val="accent1">
              <a:lumMod val="20000"/>
              <a:lumOff val="80000"/>
            </a:schemeClr>
          </a:solidFill>
        </p:grpSpPr>
        <p:sp>
          <p:nvSpPr>
            <p:cNvPr id="3" name="Rectangle 2"/>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14922" y="5043793"/>
              <a:ext cx="8514155" cy="953135"/>
            </a:xfrm>
            <a:prstGeom prst="rect">
              <a:avLst/>
            </a:prstGeom>
            <a:grpFill/>
          </p:spPr>
          <p:txBody>
            <a:bodyPr wrap="square" rtlCol="0">
              <a:spAutoFit/>
            </a:bodyPr>
            <a:lstStyle/>
            <a:p>
              <a:pPr algn="ctr"/>
              <a:r>
                <a:rPr lang="en-US" sz="2800">
                  <a:latin typeface="Cambria" panose="02040503050406030204" pitchFamily="18" charset="0"/>
                </a:rPr>
                <a:t>Different DRAM cells are vulnerable to RowHammer </a:t>
              </a:r>
              <a:br>
                <a:rPr lang="en-US" sz="2800">
                  <a:latin typeface="Cambria" panose="02040503050406030204" pitchFamily="18" charset="0"/>
                </a:rPr>
              </a:br>
              <a:r>
                <a:rPr lang="en-US" sz="2800" b="1">
                  <a:solidFill>
                    <a:srgbClr val="C00000"/>
                  </a:solidFill>
                  <a:latin typeface="Cambria" panose="02040503050406030204" pitchFamily="18" charset="0"/>
                </a:rPr>
                <a:t>within specific temperature ranges</a:t>
              </a:r>
              <a:endParaRPr lang="en-US" sz="2800" b="1">
                <a:solidFill>
                  <a:srgbClr val="C00000"/>
                </a:solidFill>
                <a:latin typeface="Cambria" panose="02040503050406030204" pitchFamily="18" charset="0"/>
              </a:endParaRPr>
            </a:p>
          </p:txBody>
        </p:sp>
      </p:grpSp>
      <p:grpSp>
        <p:nvGrpSpPr>
          <p:cNvPr id="26" name="Group 25"/>
          <p:cNvGrpSpPr/>
          <p:nvPr/>
        </p:nvGrpSpPr>
        <p:grpSpPr>
          <a:xfrm>
            <a:off x="5411283" y="640389"/>
            <a:ext cx="2873152" cy="1240415"/>
            <a:chOff x="3887283" y="640389"/>
            <a:chExt cx="2873152" cy="1240415"/>
          </a:xfrm>
        </p:grpSpPr>
        <p:sp>
          <p:nvSpPr>
            <p:cNvPr id="5" name="Rounded Rectangle 4"/>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p:cNvCxnSpPr>
              <a:stCxn id="5" idx="0"/>
              <a:endCxn id="16" idx="1"/>
            </p:cNvCxnSpPr>
            <p:nvPr/>
          </p:nvCxnSpPr>
          <p:spPr>
            <a:xfrm rot="16200000">
              <a:off x="4042093" y="1092518"/>
              <a:ext cx="659765" cy="400050"/>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71999" y="640389"/>
              <a:ext cx="2188436" cy="645160"/>
            </a:xfrm>
            <a:prstGeom prst="rect">
              <a:avLst/>
            </a:prstGeom>
            <a:noFill/>
            <a:ln>
              <a:noFill/>
            </a:ln>
          </p:spPr>
          <p:txBody>
            <a:bodyPr wrap="square" rtlCol="0">
              <a:spAutoFit/>
            </a:bodyPr>
            <a:lstStyle/>
            <a:p>
              <a:r>
                <a:rPr lang="en-US" b="1">
                  <a:solidFill>
                    <a:srgbClr val="C00000"/>
                  </a:solidFill>
                  <a:latin typeface="Cambria" panose="02040503050406030204" pitchFamily="18" charset="0"/>
                </a:rPr>
                <a:t>Vulnerable </a:t>
              </a:r>
              <a:br>
                <a:rPr lang="en-US" b="1">
                  <a:solidFill>
                    <a:srgbClr val="C00000"/>
                  </a:solidFill>
                  <a:latin typeface="Cambria" panose="02040503050406030204" pitchFamily="18" charset="0"/>
                </a:rPr>
              </a:br>
              <a:r>
                <a:rPr lang="en-US" b="1">
                  <a:solidFill>
                    <a:srgbClr val="C00000"/>
                  </a:solidFill>
                  <a:latin typeface="Cambria" panose="02040503050406030204" pitchFamily="18" charset="0"/>
                </a:rPr>
                <a:t>from 70°C to 85 ° C </a:t>
              </a:r>
              <a:endParaRPr lang="en-US" b="1">
                <a:solidFill>
                  <a:srgbClr val="C00000"/>
                </a:solidFill>
                <a:latin typeface="Cambria" panose="02040503050406030204" pitchFamily="18" charset="0"/>
              </a:endParaRPr>
            </a:p>
          </p:txBody>
        </p:sp>
      </p:grpSp>
      <p:grpSp>
        <p:nvGrpSpPr>
          <p:cNvPr id="34" name="Group 33"/>
          <p:cNvGrpSpPr/>
          <p:nvPr/>
        </p:nvGrpSpPr>
        <p:grpSpPr>
          <a:xfrm>
            <a:off x="1524000" y="2948422"/>
            <a:ext cx="3075524" cy="1849071"/>
            <a:chOff x="1380978" y="1622513"/>
            <a:chExt cx="3075524" cy="1849071"/>
          </a:xfrm>
        </p:grpSpPr>
        <p:sp>
          <p:nvSpPr>
            <p:cNvPr id="35" name="Rounded Rectangle 34"/>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Elbow Connector 35"/>
            <p:cNvCxnSpPr>
              <a:stCxn id="35" idx="2"/>
              <a:endCxn id="37" idx="3"/>
            </p:cNvCxnSpPr>
            <p:nvPr/>
          </p:nvCxnSpPr>
          <p:spPr>
            <a:xfrm rot="5400000">
              <a:off x="3200253" y="2177386"/>
              <a:ext cx="1268095" cy="675005"/>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380978" y="2826424"/>
              <a:ext cx="2115974" cy="645160"/>
            </a:xfrm>
            <a:prstGeom prst="rect">
              <a:avLst/>
            </a:prstGeom>
            <a:noFill/>
            <a:ln>
              <a:noFill/>
            </a:ln>
          </p:spPr>
          <p:txBody>
            <a:bodyPr wrap="square" rtlCol="0">
              <a:spAutoFit/>
            </a:bodyPr>
            <a:lstStyle/>
            <a:p>
              <a:pPr algn="r"/>
              <a:r>
                <a:rPr lang="en-US" b="1">
                  <a:solidFill>
                    <a:srgbClr val="C00000"/>
                  </a:solidFill>
                  <a:latin typeface="Cambria" panose="02040503050406030204" pitchFamily="18" charset="0"/>
                </a:rPr>
                <a:t>Vulnerable</a:t>
              </a:r>
              <a:endParaRPr lang="en-US" b="1">
                <a:solidFill>
                  <a:srgbClr val="C00000"/>
                </a:solidFill>
                <a:latin typeface="Cambria" panose="02040503050406030204" pitchFamily="18" charset="0"/>
              </a:endParaRPr>
            </a:p>
            <a:p>
              <a:pPr algn="r"/>
              <a:r>
                <a:rPr lang="en-US" b="1">
                  <a:solidFill>
                    <a:srgbClr val="C00000"/>
                  </a:solidFill>
                  <a:latin typeface="Cambria" panose="02040503050406030204" pitchFamily="18" charset="0"/>
                </a:rPr>
                <a:t>from 55°C to 60°C </a:t>
              </a:r>
              <a:endParaRPr lang="en-US" b="1">
                <a:solidFill>
                  <a:srgbClr val="C00000"/>
                </a:solidFill>
                <a:latin typeface="Cambria" panose="02040503050406030204" pitchFamily="18" charset="0"/>
              </a:endParaRPr>
            </a:p>
          </p:txBody>
        </p:sp>
      </p:grpSp>
      <p:sp>
        <p:nvSpPr>
          <p:cNvPr id="22" name="Title 1"/>
          <p:cNvSpPr>
            <a:spLocks noGrp="1"/>
          </p:cNvSpPr>
          <p:nvPr>
            <p:ph type="title"/>
          </p:nvPr>
        </p:nvSpPr>
        <p:spPr>
          <a:xfrm>
            <a:off x="1713560" y="0"/>
            <a:ext cx="8798061" cy="770467"/>
          </a:xfrm>
        </p:spPr>
        <p:txBody>
          <a:bodyPr/>
          <a:lstStyle/>
          <a:p>
            <a:r>
              <a:rPr lang="en-US"/>
              <a:t>Impact of Temperature on DRAM Cells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hart&#10;&#10;Description automatically generated"/>
          <p:cNvPicPr>
            <a:picLocks noChangeAspect="1"/>
          </p:cNvPicPr>
          <p:nvPr/>
        </p:nvPicPr>
        <p:blipFill>
          <a:blip r:embed="rId1"/>
          <a:stretch>
            <a:fillRect/>
          </a:stretch>
        </p:blipFill>
        <p:spPr>
          <a:xfrm>
            <a:off x="1805791" y="773358"/>
            <a:ext cx="7219201" cy="4175609"/>
          </a:xfrm>
          <a:prstGeom prst="rect">
            <a:avLst/>
          </a:prstGeom>
        </p:spPr>
      </p:pic>
      <p:sp>
        <p:nvSpPr>
          <p:cNvPr id="25" name="TextBox 24"/>
          <p:cNvSpPr txBox="1"/>
          <p:nvPr/>
        </p:nvSpPr>
        <p:spPr>
          <a:xfrm>
            <a:off x="2417850" y="4666247"/>
            <a:ext cx="6206190" cy="460375"/>
          </a:xfrm>
          <a:prstGeom prst="rect">
            <a:avLst/>
          </a:prstGeom>
          <a:solidFill>
            <a:schemeClr val="bg1"/>
          </a:solidFill>
        </p:spPr>
        <p:txBody>
          <a:bodyPr wrap="square" rtlCol="0">
            <a:spAutoFit/>
          </a:bodyPr>
          <a:lstStyle/>
          <a:p>
            <a:pPr algn="ctr"/>
            <a:r>
              <a:rPr lang="en-US" sz="2400">
                <a:latin typeface="Cambria" panose="02040503050406030204" pitchFamily="18" charset="0"/>
              </a:rPr>
              <a:t>Lower Bound (°C)</a:t>
            </a:r>
            <a:endParaRPr lang="en-US" sz="2400">
              <a:latin typeface="Cambria" panose="02040503050406030204" pitchFamily="18" charset="0"/>
            </a:endParaRPr>
          </a:p>
        </p:txBody>
      </p:sp>
      <p:sp>
        <p:nvSpPr>
          <p:cNvPr id="32" name="TextBox 31"/>
          <p:cNvSpPr txBox="1"/>
          <p:nvPr/>
        </p:nvSpPr>
        <p:spPr>
          <a:xfrm rot="16200000">
            <a:off x="-185277" y="2434589"/>
            <a:ext cx="4193860" cy="460375"/>
          </a:xfrm>
          <a:prstGeom prst="rect">
            <a:avLst/>
          </a:prstGeom>
          <a:solidFill>
            <a:schemeClr val="bg1"/>
          </a:solidFill>
        </p:spPr>
        <p:txBody>
          <a:bodyPr wrap="square" rtlCol="0">
            <a:spAutoFit/>
          </a:bodyPr>
          <a:lstStyle/>
          <a:p>
            <a:pPr algn="ctr"/>
            <a:r>
              <a:rPr lang="en-US" sz="2400">
                <a:latin typeface="Cambria" panose="02040503050406030204" pitchFamily="18" charset="0"/>
              </a:rPr>
              <a:t>Upper Bound (°C)</a:t>
            </a:r>
            <a:endParaRPr lang="en-US" sz="2400">
              <a:latin typeface="Cambria" panose="02040503050406030204" pitchFamily="18" charset="0"/>
            </a:endParaRPr>
          </a:p>
        </p:txBody>
      </p:sp>
      <p:grpSp>
        <p:nvGrpSpPr>
          <p:cNvPr id="5" name="Group 4"/>
          <p:cNvGrpSpPr/>
          <p:nvPr/>
        </p:nvGrpSpPr>
        <p:grpSpPr>
          <a:xfrm>
            <a:off x="5690530" y="2774315"/>
            <a:ext cx="4979930" cy="1854208"/>
            <a:chOff x="4166530" y="2663475"/>
            <a:chExt cx="4979930" cy="1854208"/>
          </a:xfrm>
        </p:grpSpPr>
        <p:sp>
          <p:nvSpPr>
            <p:cNvPr id="17" name="TextBox 16"/>
            <p:cNvSpPr txBox="1"/>
            <p:nvPr/>
          </p:nvSpPr>
          <p:spPr>
            <a:xfrm>
              <a:off x="7500992" y="3195613"/>
              <a:ext cx="1645468" cy="1322070"/>
            </a:xfrm>
            <a:prstGeom prst="rect">
              <a:avLst/>
            </a:prstGeom>
            <a:solidFill>
              <a:srgbClr val="C00000"/>
            </a:solidFill>
            <a:ln>
              <a:noFill/>
            </a:ln>
          </p:spPr>
          <p:txBody>
            <a:bodyPr wrap="square" lIns="91440" tIns="45720" rIns="91440" bIns="45720" rtlCol="0" anchor="t">
              <a:spAutoFit/>
            </a:bodyPr>
            <a:lstStyle/>
            <a:p>
              <a:pPr algn="ctr"/>
              <a:r>
                <a:rPr lang="en-US" sz="1600" b="1">
                  <a:solidFill>
                    <a:schemeClr val="bg1"/>
                  </a:solidFill>
                  <a:latin typeface="Cambria" panose="02040503050406030204" pitchFamily="18" charset="0"/>
                  <a:ea typeface="+mn-lt"/>
                  <a:cs typeface="+mn-lt"/>
                </a:rPr>
                <a:t>29.8%</a:t>
              </a:r>
              <a:r>
                <a:rPr lang="en-US" sz="1600">
                  <a:solidFill>
                    <a:schemeClr val="bg1"/>
                  </a:solidFill>
                  <a:latin typeface="Cambria" panose="02040503050406030204" pitchFamily="18" charset="0"/>
                  <a:ea typeface="+mn-lt"/>
                  <a:cs typeface="+mn-lt"/>
                </a:rPr>
                <a:t> of the cells experience bit flips </a:t>
              </a:r>
              <a:br>
                <a:rPr lang="en-US" sz="1600">
                  <a:solidFill>
                    <a:schemeClr val="bg1"/>
                  </a:solidFill>
                  <a:latin typeface="Cambria" panose="02040503050406030204" pitchFamily="18" charset="0"/>
                  <a:ea typeface="+mn-lt"/>
                  <a:cs typeface="+mn-lt"/>
                </a:rPr>
              </a:br>
              <a:r>
                <a:rPr lang="en-US" sz="1600" b="1">
                  <a:solidFill>
                    <a:schemeClr val="bg1"/>
                  </a:solidFill>
                  <a:latin typeface="Cambria" panose="02040503050406030204" pitchFamily="18" charset="0"/>
                  <a:ea typeface="+mn-lt"/>
                  <a:cs typeface="+mn-lt"/>
                </a:rPr>
                <a:t>at all tested temperatures</a:t>
              </a:r>
              <a:endParaRPr lang="en-US" sz="1600" b="1">
                <a:solidFill>
                  <a:schemeClr val="bg1"/>
                </a:solidFill>
                <a:latin typeface="Cambria" panose="02040503050406030204" pitchFamily="18" charset="0"/>
                <a:ea typeface="+mn-lt"/>
                <a:cs typeface="+mn-lt"/>
              </a:endParaRPr>
            </a:p>
          </p:txBody>
        </p:sp>
        <p:sp>
          <p:nvSpPr>
            <p:cNvPr id="21" name="Rectangle 20"/>
            <p:cNvSpPr/>
            <p:nvPr/>
          </p:nvSpPr>
          <p:spPr>
            <a:xfrm>
              <a:off x="4166530" y="2663760"/>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Elbow Connector 3"/>
            <p:cNvCxnSpPr>
              <a:stCxn id="21" idx="0"/>
              <a:endCxn id="17" idx="0"/>
            </p:cNvCxnSpPr>
            <p:nvPr/>
          </p:nvCxnSpPr>
          <p:spPr>
            <a:xfrm rot="16200000" flipH="1">
              <a:off x="6078855" y="950245"/>
              <a:ext cx="532130" cy="3958590"/>
            </a:xfrm>
            <a:prstGeom prst="bentConnector3">
              <a:avLst>
                <a:gd name="adj1" fmla="val -44749"/>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817723" y="5170833"/>
            <a:ext cx="8556554" cy="1186736"/>
            <a:chOff x="1643281" y="4277223"/>
            <a:chExt cx="6864225" cy="1512258"/>
          </a:xfrm>
        </p:grpSpPr>
        <p:sp>
          <p:nvSpPr>
            <p:cNvPr id="19" name="Rounded Rectangle 18"/>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4" name="Round Same Side Corner Rectangle 23"/>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2</a:t>
              </a:r>
              <a:endParaRPr lang="en-US" sz="1400" b="1">
                <a:latin typeface="Cambria" panose="02040503050406030204" pitchFamily="18" charset="0"/>
              </a:endParaRPr>
            </a:p>
          </p:txBody>
        </p:sp>
        <p:sp>
          <p:nvSpPr>
            <p:cNvPr id="26" name="TextBox 25"/>
            <p:cNvSpPr txBox="1"/>
            <p:nvPr/>
          </p:nvSpPr>
          <p:spPr>
            <a:xfrm>
              <a:off x="1643281" y="4731882"/>
              <a:ext cx="6864225" cy="1057599"/>
            </a:xfrm>
            <a:prstGeom prst="rect">
              <a:avLst/>
            </a:prstGeom>
            <a:noFill/>
          </p:spPr>
          <p:txBody>
            <a:bodyPr wrap="square" lIns="180000" rtlCol="0">
              <a:spAutoFit/>
            </a:bodyPr>
            <a:lstStyle/>
            <a:p>
              <a:pPr algn="ctr"/>
              <a:r>
                <a:rPr lang="en-US" sz="2400">
                  <a:latin typeface="Cambria" panose="02040503050406030204"/>
                  <a:ea typeface="Cambria" panose="02040503050406030204"/>
                </a:rPr>
                <a:t>A </a:t>
              </a:r>
              <a:r>
                <a:rPr lang="en-US" sz="2400" b="1">
                  <a:solidFill>
                    <a:srgbClr val="C00000"/>
                  </a:solidFill>
                  <a:latin typeface="Cambria" panose="02040503050406030204"/>
                  <a:ea typeface="Cambria" panose="02040503050406030204"/>
                </a:rPr>
                <a:t>significant fraction </a:t>
              </a:r>
              <a:r>
                <a:rPr lang="en-US" sz="2400">
                  <a:latin typeface="Cambria" panose="02040503050406030204"/>
                  <a:ea typeface="Cambria" panose="02040503050406030204"/>
                </a:rPr>
                <a:t>of vulnerable DRAM cells </a:t>
              </a:r>
              <a:br>
                <a:rPr lang="en-US" sz="2400">
                  <a:latin typeface="Cambria" panose="02040503050406030204"/>
                  <a:ea typeface="Cambria" panose="02040503050406030204"/>
                </a:rPr>
              </a:br>
              <a:r>
                <a:rPr lang="en-US" sz="2400">
                  <a:latin typeface="Cambria" panose="02040503050406030204"/>
                  <a:ea typeface="Cambria" panose="02040503050406030204"/>
                </a:rPr>
                <a:t>exhibit bit flips at </a:t>
              </a:r>
              <a:r>
                <a:rPr lang="en-US" sz="2400" b="1">
                  <a:solidFill>
                    <a:srgbClr val="C00000"/>
                  </a:solidFill>
                  <a:latin typeface="Cambria" panose="02040503050406030204"/>
                  <a:ea typeface="Cambria" panose="02040503050406030204"/>
                </a:rPr>
                <a:t>all tested temperatures</a:t>
              </a:r>
              <a:endParaRPr lang="en-US" sz="2400" b="1">
                <a:solidFill>
                  <a:srgbClr val="C00000"/>
                </a:solidFill>
                <a:latin typeface="Cambria" panose="02040503050406030204"/>
                <a:ea typeface="Cambria" panose="02040503050406030204"/>
              </a:endParaRPr>
            </a:p>
          </p:txBody>
        </p:sp>
      </p:grpSp>
      <p:sp>
        <p:nvSpPr>
          <p:cNvPr id="28" name="Rectangle 27"/>
          <p:cNvSpPr/>
          <p:nvPr/>
        </p:nvSpPr>
        <p:spPr>
          <a:xfrm>
            <a:off x="5698848" y="862256"/>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417850" y="862256"/>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417850" y="2774599"/>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a:spLocks noGrp="1"/>
          </p:cNvSpPr>
          <p:nvPr>
            <p:ph type="title"/>
          </p:nvPr>
        </p:nvSpPr>
        <p:spPr>
          <a:xfrm>
            <a:off x="1713560" y="0"/>
            <a:ext cx="8798061" cy="770467"/>
          </a:xfrm>
        </p:spPr>
        <p:txBody>
          <a:bodyPr/>
          <a:lstStyle/>
          <a:p>
            <a:r>
              <a:rPr lang="en-US"/>
              <a:t>Impact of Temperature on DRAM Cells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3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3" descr="Chart&#10;&#10;Description automatically generated"/>
          <p:cNvPicPr>
            <a:picLocks noChangeAspect="1"/>
          </p:cNvPicPr>
          <p:nvPr/>
        </p:nvPicPr>
        <p:blipFill>
          <a:blip r:embed="rId1"/>
          <a:stretch>
            <a:fillRect/>
          </a:stretch>
        </p:blipFill>
        <p:spPr>
          <a:xfrm>
            <a:off x="1805791" y="773358"/>
            <a:ext cx="7219201" cy="4175609"/>
          </a:xfrm>
          <a:prstGeom prst="rect">
            <a:avLst/>
          </a:prstGeom>
        </p:spPr>
      </p:pic>
      <p:sp>
        <p:nvSpPr>
          <p:cNvPr id="16" name="Rectangle 15"/>
          <p:cNvSpPr/>
          <p:nvPr/>
        </p:nvSpPr>
        <p:spPr>
          <a:xfrm>
            <a:off x="7255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956622" y="3195613"/>
            <a:ext cx="3713838" cy="1076325"/>
            <a:chOff x="5432622" y="3195613"/>
            <a:chExt cx="3713838" cy="1076325"/>
          </a:xfrm>
        </p:grpSpPr>
        <p:sp>
          <p:nvSpPr>
            <p:cNvPr id="17" name="TextBox 16"/>
            <p:cNvSpPr txBox="1"/>
            <p:nvPr/>
          </p:nvSpPr>
          <p:spPr>
            <a:xfrm>
              <a:off x="7500992" y="3195613"/>
              <a:ext cx="1645468" cy="1076325"/>
            </a:xfrm>
            <a:prstGeom prst="rect">
              <a:avLst/>
            </a:prstGeom>
            <a:solidFill>
              <a:srgbClr val="C00000"/>
            </a:solidFill>
            <a:ln>
              <a:noFill/>
            </a:ln>
          </p:spPr>
          <p:txBody>
            <a:bodyPr wrap="square" lIns="91440" tIns="45720" rIns="91440" bIns="45720" rtlCol="0" anchor="t">
              <a:spAutoFit/>
            </a:bodyPr>
            <a:lstStyle/>
            <a:p>
              <a:pPr algn="ctr"/>
              <a:r>
                <a:rPr lang="en-US" sz="1600" b="1">
                  <a:solidFill>
                    <a:schemeClr val="bg1"/>
                  </a:solidFill>
                  <a:latin typeface="Cambria" panose="02040503050406030204" pitchFamily="18" charset="0"/>
                  <a:ea typeface="+mn-lt"/>
                  <a:cs typeface="+mn-lt"/>
                </a:rPr>
                <a:t>0.2%</a:t>
              </a:r>
              <a:r>
                <a:rPr lang="en-US" sz="1600">
                  <a:solidFill>
                    <a:schemeClr val="bg1"/>
                  </a:solidFill>
                  <a:latin typeface="Cambria" panose="02040503050406030204" pitchFamily="18" charset="0"/>
                  <a:ea typeface="+mn-lt"/>
                  <a:cs typeface="+mn-lt"/>
                </a:rPr>
                <a:t> of the cells experience bit flips </a:t>
              </a:r>
              <a:br>
                <a:rPr lang="en-US" sz="1600">
                  <a:solidFill>
                    <a:schemeClr val="bg1"/>
                  </a:solidFill>
                  <a:latin typeface="Cambria" panose="02040503050406030204" pitchFamily="18" charset="0"/>
                  <a:ea typeface="+mn-lt"/>
                  <a:cs typeface="+mn-lt"/>
                </a:rPr>
              </a:br>
              <a:r>
                <a:rPr lang="en-US" sz="1600" b="1">
                  <a:solidFill>
                    <a:schemeClr val="bg1"/>
                  </a:solidFill>
                  <a:latin typeface="Cambria" panose="02040503050406030204" pitchFamily="18" charset="0"/>
                  <a:ea typeface="+mn-lt"/>
                  <a:cs typeface="+mn-lt"/>
                </a:rPr>
                <a:t>only</a:t>
              </a:r>
              <a:r>
                <a:rPr lang="en-US" sz="1600">
                  <a:solidFill>
                    <a:schemeClr val="bg1"/>
                  </a:solidFill>
                  <a:latin typeface="Cambria" panose="02040503050406030204" pitchFamily="18" charset="0"/>
                  <a:ea typeface="+mn-lt"/>
                  <a:cs typeface="+mn-lt"/>
                </a:rPr>
                <a:t> </a:t>
              </a:r>
              <a:r>
                <a:rPr lang="en-US" sz="1600" b="1">
                  <a:solidFill>
                    <a:schemeClr val="bg1"/>
                  </a:solidFill>
                  <a:latin typeface="Cambria" panose="02040503050406030204" pitchFamily="18" charset="0"/>
                  <a:ea typeface="+mn-lt"/>
                  <a:cs typeface="+mn-lt"/>
                </a:rPr>
                <a:t>at 70°C</a:t>
              </a:r>
              <a:endParaRPr lang="en-US" sz="1600" b="1">
                <a:solidFill>
                  <a:schemeClr val="bg1"/>
                </a:solidFill>
                <a:latin typeface="Cambria" panose="02040503050406030204" pitchFamily="18" charset="0"/>
                <a:ea typeface="+mn-lt"/>
                <a:cs typeface="+mn-lt"/>
              </a:endParaRPr>
            </a:p>
          </p:txBody>
        </p:sp>
        <p:sp>
          <p:nvSpPr>
            <p:cNvPr id="21" name="Rectangle 20"/>
            <p:cNvSpPr/>
            <p:nvPr/>
          </p:nvSpPr>
          <p:spPr>
            <a:xfrm>
              <a:off x="5432622" y="3472501"/>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Elbow Connector 3"/>
            <p:cNvCxnSpPr>
              <a:stCxn id="21" idx="3"/>
              <a:endCxn id="17" idx="2"/>
            </p:cNvCxnSpPr>
            <p:nvPr/>
          </p:nvCxnSpPr>
          <p:spPr>
            <a:xfrm>
              <a:off x="5831205" y="3614420"/>
              <a:ext cx="2493010" cy="657225"/>
            </a:xfrm>
            <a:prstGeom prst="bentConnector4">
              <a:avLst>
                <a:gd name="adj1" fmla="val 33487"/>
                <a:gd name="adj2" fmla="val 136187"/>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2417850" y="4666247"/>
            <a:ext cx="6206190" cy="460375"/>
          </a:xfrm>
          <a:prstGeom prst="rect">
            <a:avLst/>
          </a:prstGeom>
          <a:solidFill>
            <a:schemeClr val="bg1"/>
          </a:solidFill>
        </p:spPr>
        <p:txBody>
          <a:bodyPr wrap="square" rtlCol="0">
            <a:spAutoFit/>
          </a:bodyPr>
          <a:lstStyle/>
          <a:p>
            <a:pPr algn="ctr"/>
            <a:r>
              <a:rPr lang="en-US" sz="2400">
                <a:latin typeface="Cambria" panose="02040503050406030204" pitchFamily="18" charset="0"/>
              </a:rPr>
              <a:t>Lower Bound (°C)</a:t>
            </a:r>
            <a:endParaRPr lang="en-US" sz="2400">
              <a:latin typeface="Cambria" panose="02040503050406030204" pitchFamily="18" charset="0"/>
            </a:endParaRPr>
          </a:p>
        </p:txBody>
      </p:sp>
      <p:sp>
        <p:nvSpPr>
          <p:cNvPr id="22" name="TextBox 21"/>
          <p:cNvSpPr txBox="1"/>
          <p:nvPr/>
        </p:nvSpPr>
        <p:spPr>
          <a:xfrm rot="16200000">
            <a:off x="-185277" y="2434589"/>
            <a:ext cx="4193860" cy="460375"/>
          </a:xfrm>
          <a:prstGeom prst="rect">
            <a:avLst/>
          </a:prstGeom>
          <a:solidFill>
            <a:schemeClr val="bg1"/>
          </a:solidFill>
        </p:spPr>
        <p:txBody>
          <a:bodyPr wrap="square" rtlCol="0">
            <a:spAutoFit/>
          </a:bodyPr>
          <a:lstStyle/>
          <a:p>
            <a:pPr algn="ctr"/>
            <a:r>
              <a:rPr lang="en-US" sz="2400">
                <a:latin typeface="Cambria" panose="02040503050406030204" pitchFamily="18" charset="0"/>
              </a:rPr>
              <a:t>Upper Bound (°C)</a:t>
            </a:r>
            <a:endParaRPr lang="en-US" sz="2400">
              <a:latin typeface="Cambria" panose="02040503050406030204" pitchFamily="18" charset="0"/>
            </a:endParaRPr>
          </a:p>
        </p:txBody>
      </p:sp>
      <p:grpSp>
        <p:nvGrpSpPr>
          <p:cNvPr id="23" name="Group 22"/>
          <p:cNvGrpSpPr/>
          <p:nvPr/>
        </p:nvGrpSpPr>
        <p:grpSpPr>
          <a:xfrm>
            <a:off x="1817723" y="5170833"/>
            <a:ext cx="8556554" cy="1186736"/>
            <a:chOff x="1643281" y="4277223"/>
            <a:chExt cx="6864225" cy="1512258"/>
          </a:xfrm>
        </p:grpSpPr>
        <p:sp>
          <p:nvSpPr>
            <p:cNvPr id="24" name="Rounded Rectangle 23"/>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8" name="Round Same Side Corner Rectangle 27"/>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3</a:t>
              </a:r>
              <a:endParaRPr lang="en-US" sz="1400" b="1">
                <a:latin typeface="Cambria" panose="02040503050406030204" pitchFamily="18" charset="0"/>
              </a:endParaRPr>
            </a:p>
          </p:txBody>
        </p:sp>
        <p:sp>
          <p:nvSpPr>
            <p:cNvPr id="29" name="TextBox 28"/>
            <p:cNvSpPr txBox="1"/>
            <p:nvPr/>
          </p:nvSpPr>
          <p:spPr>
            <a:xfrm>
              <a:off x="1643281" y="4731882"/>
              <a:ext cx="6864225" cy="1057599"/>
            </a:xfrm>
            <a:prstGeom prst="rect">
              <a:avLst/>
            </a:prstGeom>
            <a:noFill/>
          </p:spPr>
          <p:txBody>
            <a:bodyPr wrap="square" lIns="180000" rtlCol="0">
              <a:spAutoFit/>
            </a:bodyPr>
            <a:lstStyle/>
            <a:p>
              <a:pPr algn="ctr"/>
              <a:r>
                <a:rPr lang="en-US" sz="2400">
                  <a:latin typeface="Cambria" panose="02040503050406030204"/>
                  <a:ea typeface="Cambria" panose="02040503050406030204"/>
                </a:rPr>
                <a:t>A </a:t>
              </a:r>
              <a:r>
                <a:rPr lang="en-US" sz="2400" b="1">
                  <a:latin typeface="Cambria" panose="02040503050406030204"/>
                  <a:ea typeface="Cambria" panose="02040503050406030204"/>
                </a:rPr>
                <a:t>small fraction </a:t>
              </a:r>
              <a:r>
                <a:rPr lang="en-US" sz="2400">
                  <a:latin typeface="Cambria" panose="02040503050406030204"/>
                  <a:ea typeface="Cambria" panose="02040503050406030204"/>
                </a:rPr>
                <a:t>of all vulnerable DRAM cells are vulnerable </a:t>
              </a:r>
              <a:br>
                <a:rPr lang="en-US" sz="2400">
                  <a:latin typeface="Cambria" panose="02040503050406030204"/>
                  <a:ea typeface="Cambria" panose="02040503050406030204"/>
                </a:rPr>
              </a:br>
              <a:r>
                <a:rPr lang="en-US" sz="2400">
                  <a:latin typeface="Cambria" panose="02040503050406030204"/>
                  <a:ea typeface="Cambria" panose="02040503050406030204"/>
                </a:rPr>
                <a:t>to RowHammer </a:t>
              </a:r>
              <a:r>
                <a:rPr lang="en-US" sz="2400" b="1">
                  <a:solidFill>
                    <a:srgbClr val="C55911"/>
                  </a:solidFill>
                  <a:latin typeface="Cambria" panose="02040503050406030204"/>
                  <a:ea typeface="Cambria" panose="02040503050406030204"/>
                </a:rPr>
                <a:t>only in a very narrow temperature range</a:t>
              </a:r>
              <a:endParaRPr lang="en-US" sz="2400" b="1">
                <a:solidFill>
                  <a:srgbClr val="C55911"/>
                </a:solidFill>
                <a:latin typeface="Cambria" panose="02040503050406030204"/>
                <a:ea typeface="Cambria" panose="02040503050406030204"/>
              </a:endParaRPr>
            </a:p>
          </p:txBody>
        </p:sp>
      </p:grpSp>
      <p:sp>
        <p:nvSpPr>
          <p:cNvPr id="34" name="Title 1"/>
          <p:cNvSpPr>
            <a:spLocks noGrp="1"/>
          </p:cNvSpPr>
          <p:nvPr>
            <p:ph type="title"/>
          </p:nvPr>
        </p:nvSpPr>
        <p:spPr>
          <a:xfrm>
            <a:off x="1713560" y="0"/>
            <a:ext cx="8798061" cy="770467"/>
          </a:xfrm>
        </p:spPr>
        <p:txBody>
          <a:bodyPr/>
          <a:lstStyle/>
          <a:p>
            <a:r>
              <a:rPr lang="en-US"/>
              <a:t>Impact of Temperature on DRAM Cells</a:t>
            </a:r>
            <a:endParaRPr lang="en-US"/>
          </a:p>
        </p:txBody>
      </p:sp>
      <p:grpSp>
        <p:nvGrpSpPr>
          <p:cNvPr id="2" name="Group 1"/>
          <p:cNvGrpSpPr/>
          <p:nvPr/>
        </p:nvGrpSpPr>
        <p:grpSpPr>
          <a:xfrm>
            <a:off x="2190960" y="1552579"/>
            <a:ext cx="6676335" cy="2231912"/>
            <a:chOff x="666960" y="1552579"/>
            <a:chExt cx="6676335" cy="2231912"/>
          </a:xfrm>
        </p:grpSpPr>
        <p:sp>
          <p:nvSpPr>
            <p:cNvPr id="38" name="Rounded Rectangle 37"/>
            <p:cNvSpPr/>
            <p:nvPr/>
          </p:nvSpPr>
          <p:spPr>
            <a:xfrm rot="19889874">
              <a:off x="681706" y="3452278"/>
              <a:ext cx="3344657" cy="332213"/>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rot="19889874">
              <a:off x="666960" y="1552579"/>
              <a:ext cx="3394599" cy="325030"/>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rot="19889874">
              <a:off x="3961955" y="1559470"/>
              <a:ext cx="3341829" cy="310137"/>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rot="19800000">
              <a:off x="3969862" y="3458407"/>
              <a:ext cx="3373433" cy="324441"/>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p:cNvPicPr>
            <a:picLocks noChangeAspect="1"/>
          </p:cNvPicPr>
          <p:nvPr/>
        </p:nvPicPr>
        <p:blipFill rotWithShape="1">
          <a:blip r:embed="rId1"/>
          <a:srcRect l="3078" t="2157" r="48235" b="52375"/>
          <a:stretch>
            <a:fillRect/>
          </a:stretch>
        </p:blipFill>
        <p:spPr>
          <a:xfrm>
            <a:off x="3147527" y="1107488"/>
            <a:ext cx="5206480" cy="3128610"/>
          </a:xfrm>
          <a:prstGeom prst="rect">
            <a:avLst/>
          </a:prstGeom>
        </p:spPr>
      </p:pic>
      <p:sp>
        <p:nvSpPr>
          <p:cNvPr id="16" name="Rectangle 15"/>
          <p:cNvSpPr/>
          <p:nvPr/>
        </p:nvSpPr>
        <p:spPr>
          <a:xfrm>
            <a:off x="7255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077826" y="1444509"/>
            <a:ext cx="1200330" cy="312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4173894" y="1828801"/>
            <a:ext cx="3991358" cy="774440"/>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3979333" y="4148303"/>
            <a:ext cx="4374673" cy="460375"/>
          </a:xfrm>
          <a:prstGeom prst="rect">
            <a:avLst/>
          </a:prstGeom>
          <a:solidFill>
            <a:schemeClr val="bg1"/>
          </a:solidFill>
        </p:spPr>
        <p:txBody>
          <a:bodyPr wrap="square" rtlCol="0">
            <a:spAutoFit/>
          </a:bodyPr>
          <a:lstStyle/>
          <a:p>
            <a:pPr algn="ctr"/>
            <a:r>
              <a:rPr lang="en-US" sz="2400">
                <a:latin typeface="Cambria" panose="02040503050406030204" pitchFamily="18" charset="0"/>
              </a:rPr>
              <a:t>Temperature (°C)</a:t>
            </a:r>
            <a:endParaRPr lang="en-US" sz="2400">
              <a:latin typeface="Cambria" panose="02040503050406030204" pitchFamily="18" charset="0"/>
            </a:endParaRPr>
          </a:p>
        </p:txBody>
      </p:sp>
      <p:sp>
        <p:nvSpPr>
          <p:cNvPr id="15" name="TextBox 14"/>
          <p:cNvSpPr txBox="1"/>
          <p:nvPr/>
        </p:nvSpPr>
        <p:spPr>
          <a:xfrm rot="16200000">
            <a:off x="1163677" y="1866380"/>
            <a:ext cx="2767371" cy="1198880"/>
          </a:xfrm>
          <a:prstGeom prst="rect">
            <a:avLst/>
          </a:prstGeom>
          <a:solidFill>
            <a:schemeClr val="bg1"/>
          </a:solidFill>
        </p:spPr>
        <p:txBody>
          <a:bodyPr wrap="square" rtlCol="0">
            <a:spAutoFit/>
          </a:bodyPr>
          <a:lstStyle/>
          <a:p>
            <a:pPr algn="ctr"/>
            <a:r>
              <a:rPr lang="en-US" sz="2400">
                <a:latin typeface="Cambria" panose="02040503050406030204" pitchFamily="18" charset="0"/>
              </a:rPr>
              <a:t>Variation in</a:t>
            </a:r>
            <a:endParaRPr lang="en-US" sz="2400">
              <a:latin typeface="Cambria" panose="02040503050406030204" pitchFamily="18" charset="0"/>
            </a:endParaRPr>
          </a:p>
          <a:p>
            <a:pPr algn="ctr"/>
            <a:r>
              <a:rPr lang="en-US" sz="2400">
                <a:latin typeface="Cambria" panose="02040503050406030204" pitchFamily="18" charset="0"/>
              </a:rPr>
              <a:t>Bit Flip Counts</a:t>
            </a:r>
            <a:endParaRPr lang="en-US" sz="2400">
              <a:latin typeface="Cambria" panose="02040503050406030204" pitchFamily="18" charset="0"/>
            </a:endParaRPr>
          </a:p>
          <a:p>
            <a:pPr algn="ctr"/>
            <a:r>
              <a:rPr lang="en-US" sz="2400">
                <a:latin typeface="Cambria" panose="02040503050406030204" pitchFamily="18" charset="0"/>
              </a:rPr>
              <a:t>per DRAM Row</a:t>
            </a:r>
            <a:endParaRPr lang="en-US" sz="2400">
              <a:latin typeface="Cambria" panose="02040503050406030204" pitchFamily="18" charset="0"/>
            </a:endParaRPr>
          </a:p>
        </p:txBody>
      </p:sp>
      <p:grpSp>
        <p:nvGrpSpPr>
          <p:cNvPr id="18" name="Group 17"/>
          <p:cNvGrpSpPr/>
          <p:nvPr/>
        </p:nvGrpSpPr>
        <p:grpSpPr>
          <a:xfrm>
            <a:off x="1524000" y="4914900"/>
            <a:ext cx="9144000" cy="1206500"/>
            <a:chOff x="0" y="4914900"/>
            <a:chExt cx="9144000" cy="1206500"/>
          </a:xfrm>
          <a:solidFill>
            <a:schemeClr val="accent1">
              <a:lumMod val="20000"/>
              <a:lumOff val="80000"/>
            </a:schemeClr>
          </a:solidFill>
        </p:grpSpPr>
        <p:sp>
          <p:nvSpPr>
            <p:cNvPr id="19" name="Rectangle 18"/>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17226" y="5227292"/>
              <a:ext cx="9026774" cy="521970"/>
            </a:xfrm>
            <a:prstGeom prst="rect">
              <a:avLst/>
            </a:prstGeom>
            <a:grpFill/>
          </p:spPr>
          <p:txBody>
            <a:bodyPr wrap="square" rtlCol="0">
              <a:spAutoFit/>
            </a:bodyPr>
            <a:lstStyle/>
            <a:p>
              <a:r>
                <a:rPr lang="en-US" sz="2800" b="1">
                  <a:solidFill>
                    <a:srgbClr val="C00000"/>
                  </a:solidFill>
                  <a:latin typeface="Cambria" panose="02040503050406030204" pitchFamily="18" charset="0"/>
                </a:rPr>
                <a:t>More cells </a:t>
              </a:r>
              <a:r>
                <a:rPr lang="en-US" sz="2800">
                  <a:latin typeface="Cambria" panose="02040503050406030204" pitchFamily="18" charset="0"/>
                </a:rPr>
                <a:t>experience bit flips as </a:t>
              </a:r>
              <a:r>
                <a:rPr lang="en-US" sz="2800" b="1">
                  <a:solidFill>
                    <a:srgbClr val="C00000"/>
                  </a:solidFill>
                  <a:latin typeface="Cambria" panose="02040503050406030204" pitchFamily="18" charset="0"/>
                </a:rPr>
                <a:t>temperature increases</a:t>
              </a:r>
              <a:endParaRPr lang="en-US" sz="2800" b="1">
                <a:solidFill>
                  <a:srgbClr val="C00000"/>
                </a:solidFill>
                <a:latin typeface="Cambria" panose="02040503050406030204" pitchFamily="18" charset="0"/>
              </a:endParaRPr>
            </a:p>
          </p:txBody>
        </p:sp>
      </p:grpSp>
      <p:sp>
        <p:nvSpPr>
          <p:cNvPr id="17" name="Title 1"/>
          <p:cNvSpPr>
            <a:spLocks noGrp="1"/>
          </p:cNvSpPr>
          <p:nvPr>
            <p:ph type="title"/>
          </p:nvPr>
        </p:nvSpPr>
        <p:spPr>
          <a:xfrm>
            <a:off x="1713560" y="0"/>
            <a:ext cx="8798061" cy="770467"/>
          </a:xfrm>
        </p:spPr>
        <p:txBody>
          <a:bodyPr>
            <a:normAutofit fontScale="90000"/>
          </a:bodyPr>
          <a:lstStyle/>
          <a:p>
            <a:r>
              <a:rPr lang="en-US"/>
              <a:t>Impact of Temperature on DRAM Rows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p:cNvPicPr>
            <a:picLocks noChangeAspect="1"/>
          </p:cNvPicPr>
          <p:nvPr/>
        </p:nvPicPr>
        <p:blipFill>
          <a:blip r:embed="rId1"/>
          <a:stretch>
            <a:fillRect/>
          </a:stretch>
        </p:blipFill>
        <p:spPr>
          <a:xfrm>
            <a:off x="2782191" y="770881"/>
            <a:ext cx="6168013" cy="3968902"/>
          </a:xfrm>
          <a:prstGeom prst="rect">
            <a:avLst/>
          </a:prstGeom>
        </p:spPr>
      </p:pic>
      <p:sp>
        <p:nvSpPr>
          <p:cNvPr id="16" name="Rectangle 15"/>
          <p:cNvSpPr/>
          <p:nvPr/>
        </p:nvSpPr>
        <p:spPr>
          <a:xfrm>
            <a:off x="7255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3382158" y="920452"/>
            <a:ext cx="2130471" cy="469308"/>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a:off x="6829031" y="987837"/>
            <a:ext cx="1980811" cy="872556"/>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487958" y="4528919"/>
            <a:ext cx="5462245" cy="460375"/>
          </a:xfrm>
          <a:prstGeom prst="rect">
            <a:avLst/>
          </a:prstGeom>
          <a:solidFill>
            <a:schemeClr val="bg1"/>
          </a:solidFill>
        </p:spPr>
        <p:txBody>
          <a:bodyPr wrap="square" rtlCol="0">
            <a:spAutoFit/>
          </a:bodyPr>
          <a:lstStyle/>
          <a:p>
            <a:pPr algn="ctr"/>
            <a:r>
              <a:rPr lang="en-US" sz="2400">
                <a:latin typeface="Cambria" panose="02040503050406030204" pitchFamily="18" charset="0"/>
              </a:rPr>
              <a:t>Temperature (°C)</a:t>
            </a:r>
            <a:endParaRPr lang="en-US" sz="2400">
              <a:latin typeface="Cambria" panose="02040503050406030204" pitchFamily="18" charset="0"/>
            </a:endParaRPr>
          </a:p>
        </p:txBody>
      </p:sp>
      <p:sp>
        <p:nvSpPr>
          <p:cNvPr id="18" name="TextBox 17"/>
          <p:cNvSpPr txBox="1"/>
          <p:nvPr/>
        </p:nvSpPr>
        <p:spPr>
          <a:xfrm rot="16200000">
            <a:off x="894557" y="2269306"/>
            <a:ext cx="3343875" cy="829945"/>
          </a:xfrm>
          <a:prstGeom prst="rect">
            <a:avLst/>
          </a:prstGeom>
          <a:solidFill>
            <a:schemeClr val="bg1"/>
          </a:solidFill>
        </p:spPr>
        <p:txBody>
          <a:bodyPr wrap="square" rtlCol="0">
            <a:spAutoFit/>
          </a:bodyPr>
          <a:lstStyle/>
          <a:p>
            <a:pPr algn="ctr"/>
            <a:r>
              <a:rPr lang="en-US" sz="2400">
                <a:latin typeface="Cambria" panose="02040503050406030204" pitchFamily="18" charset="0"/>
              </a:rPr>
              <a:t>Variation in Bit Flip Counts per DRAM Row</a:t>
            </a:r>
            <a:endParaRPr lang="en-US" sz="2400">
              <a:latin typeface="Cambria" panose="02040503050406030204" pitchFamily="18" charset="0"/>
            </a:endParaRPr>
          </a:p>
        </p:txBody>
      </p:sp>
      <p:cxnSp>
        <p:nvCxnSpPr>
          <p:cNvPr id="19" name="Straight Arrow Connector 18"/>
          <p:cNvCxnSpPr/>
          <p:nvPr/>
        </p:nvCxnSpPr>
        <p:spPr>
          <a:xfrm flipV="1">
            <a:off x="3487959" y="2939657"/>
            <a:ext cx="2292326" cy="781107"/>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6411715" y="2964444"/>
            <a:ext cx="2292326" cy="610372"/>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grpSp>
        <p:nvGrpSpPr>
          <p:cNvPr id="23" name="Group 22"/>
          <p:cNvGrpSpPr/>
          <p:nvPr/>
        </p:nvGrpSpPr>
        <p:grpSpPr>
          <a:xfrm>
            <a:off x="1817723" y="5046138"/>
            <a:ext cx="8556554" cy="1313868"/>
            <a:chOff x="1643281" y="4277223"/>
            <a:chExt cx="6864225" cy="1467717"/>
          </a:xfrm>
        </p:grpSpPr>
        <p:sp>
          <p:nvSpPr>
            <p:cNvPr id="24" name="Rounded Rectangle 23"/>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5" name="Round Same Side Corner Rectangle 24"/>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4</a:t>
              </a:r>
              <a:endParaRPr lang="en-US" sz="1400" b="1">
                <a:latin typeface="Cambria" panose="02040503050406030204" pitchFamily="18" charset="0"/>
              </a:endParaRPr>
            </a:p>
          </p:txBody>
        </p:sp>
        <p:sp>
          <p:nvSpPr>
            <p:cNvPr id="26" name="TextBox 25"/>
            <p:cNvSpPr txBox="1"/>
            <p:nvPr/>
          </p:nvSpPr>
          <p:spPr>
            <a:xfrm>
              <a:off x="1643281" y="4731882"/>
              <a:ext cx="6864225" cy="927128"/>
            </a:xfrm>
            <a:prstGeom prst="rect">
              <a:avLst/>
            </a:prstGeom>
            <a:noFill/>
          </p:spPr>
          <p:txBody>
            <a:bodyPr wrap="square" lIns="180000" rtlCol="0">
              <a:spAutoFit/>
            </a:bodyPr>
            <a:lstStyle/>
            <a:p>
              <a:pPr algn="ctr"/>
              <a:r>
                <a:rPr lang="en-US" sz="2400">
                  <a:latin typeface="Cambria" panose="02040503050406030204"/>
                  <a:ea typeface="Cambria" panose="02040503050406030204"/>
                </a:rPr>
                <a:t>A DRAM row’s bit error rate can either </a:t>
              </a:r>
              <a:r>
                <a:rPr lang="en-US" sz="2400" b="1">
                  <a:solidFill>
                    <a:srgbClr val="C00000"/>
                  </a:solidFill>
                  <a:latin typeface="Cambria" panose="02040503050406030204"/>
                  <a:ea typeface="Cambria" panose="02040503050406030204"/>
                </a:rPr>
                <a:t>increase</a:t>
              </a:r>
              <a:r>
                <a:rPr lang="en-US" sz="2400">
                  <a:latin typeface="Cambria" panose="02040503050406030204"/>
                  <a:ea typeface="Cambria" panose="02040503050406030204"/>
                </a:rPr>
                <a:t> </a:t>
              </a:r>
              <a:r>
                <a:rPr lang="en-US" sz="2400" b="1">
                  <a:latin typeface="Cambria" panose="02040503050406030204"/>
                  <a:ea typeface="Cambria" panose="02040503050406030204"/>
                </a:rPr>
                <a:t>or</a:t>
              </a:r>
              <a:r>
                <a:rPr lang="en-US" sz="2400">
                  <a:latin typeface="Cambria" panose="02040503050406030204"/>
                  <a:ea typeface="Cambria" panose="02040503050406030204"/>
                </a:rPr>
                <a:t> </a:t>
              </a:r>
              <a:r>
                <a:rPr lang="en-US" sz="2400" b="1">
                  <a:solidFill>
                    <a:srgbClr val="538233"/>
                  </a:solidFill>
                  <a:latin typeface="Cambria" panose="02040503050406030204"/>
                  <a:ea typeface="Cambria" panose="02040503050406030204"/>
                </a:rPr>
                <a:t>decrease</a:t>
              </a:r>
              <a:br>
                <a:rPr lang="en-US" sz="2400">
                  <a:latin typeface="Cambria" panose="02040503050406030204"/>
                  <a:ea typeface="Cambria" panose="02040503050406030204"/>
                </a:rPr>
              </a:br>
              <a:r>
                <a:rPr lang="en-US" sz="2400" b="1">
                  <a:latin typeface="Cambria" panose="02040503050406030204"/>
                  <a:ea typeface="Cambria" panose="02040503050406030204"/>
                </a:rPr>
                <a:t>with temperature</a:t>
              </a:r>
              <a:r>
                <a:rPr lang="en-US" sz="2400" b="1">
                  <a:solidFill>
                    <a:srgbClr val="8B278C"/>
                  </a:solidFill>
                  <a:latin typeface="Cambria" panose="02040503050406030204"/>
                  <a:ea typeface="Cambria" panose="02040503050406030204"/>
                </a:rPr>
                <a:t> </a:t>
              </a:r>
              <a:r>
                <a:rPr lang="en-US" sz="2400">
                  <a:latin typeface="Cambria" panose="02040503050406030204"/>
                  <a:ea typeface="Cambria" panose="02040503050406030204"/>
                </a:rPr>
                <a:t>depending on the DRAM manufacturer</a:t>
              </a:r>
              <a:endParaRPr lang="en-US" sz="2400">
                <a:latin typeface="Cambria" panose="02040503050406030204"/>
                <a:ea typeface="Cambria" panose="02040503050406030204"/>
              </a:endParaRPr>
            </a:p>
          </p:txBody>
        </p:sp>
      </p:grpSp>
      <p:sp>
        <p:nvSpPr>
          <p:cNvPr id="21" name="Title 1"/>
          <p:cNvSpPr>
            <a:spLocks noGrp="1"/>
          </p:cNvSpPr>
          <p:nvPr>
            <p:ph type="title"/>
          </p:nvPr>
        </p:nvSpPr>
        <p:spPr>
          <a:xfrm>
            <a:off x="1713560" y="0"/>
            <a:ext cx="8798061" cy="770467"/>
          </a:xfrm>
        </p:spPr>
        <p:txBody>
          <a:bodyPr>
            <a:normAutofit fontScale="90000"/>
          </a:bodyPr>
          <a:lstStyle/>
          <a:p>
            <a:r>
              <a:rPr lang="en-US"/>
              <a:t>Impact of Temperature on DRAM Rows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226" y="-124462"/>
            <a:ext cx="8514155" cy="1141619"/>
          </a:xfrm>
        </p:spPr>
        <p:txBody>
          <a:bodyPr/>
          <a:lstStyle/>
          <a:p>
            <a:r>
              <a:rPr lang="en-US"/>
              <a:t>Also in the Paper</a:t>
            </a:r>
            <a:endParaRPr lang="en-US"/>
          </a:p>
        </p:txBody>
      </p:sp>
      <p:sp>
        <p:nvSpPr>
          <p:cNvPr id="16" name="Rectangle 15"/>
          <p:cNvSpPr/>
          <p:nvPr/>
        </p:nvSpPr>
        <p:spPr>
          <a:xfrm>
            <a:off x="7255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41226" y="806558"/>
            <a:ext cx="8748479" cy="829945"/>
          </a:xfrm>
          <a:prstGeom prst="rect">
            <a:avLst/>
          </a:prstGeom>
        </p:spPr>
        <p:txBody>
          <a:bodyPr wrap="square" lIns="91440" tIns="45720" rIns="91440" bIns="45720" anchor="t">
            <a:spAutoFit/>
          </a:bodyPr>
          <a:lstStyle/>
          <a:p>
            <a:r>
              <a:rPr lang="en-US" sz="2400">
                <a:latin typeface="Cambria" panose="02040503050406030204"/>
                <a:ea typeface="Cambria" panose="02040503050406030204"/>
              </a:rPr>
              <a:t>The </a:t>
            </a:r>
            <a:r>
              <a:rPr lang="en-US" sz="2400" b="1">
                <a:latin typeface="Cambria" panose="02040503050406030204"/>
                <a:ea typeface="Cambria" panose="02040503050406030204"/>
              </a:rPr>
              <a:t>minimum activation count</a:t>
            </a:r>
            <a:r>
              <a:rPr lang="en-US" sz="2400">
                <a:latin typeface="Cambria" panose="02040503050406030204"/>
                <a:ea typeface="Cambria" panose="02040503050406030204"/>
              </a:rPr>
              <a:t> at which a victim row experiences a bit flip </a:t>
            </a:r>
            <a:r>
              <a:rPr lang="en-US" sz="2400" b="1">
                <a:latin typeface="Cambria" panose="02040503050406030204"/>
                <a:ea typeface="Cambria" panose="02040503050406030204"/>
              </a:rPr>
              <a:t>(</a:t>
            </a:r>
            <a:r>
              <a:rPr lang="en-US" sz="2400" b="1" i="1" err="1">
                <a:latin typeface="Cambria" panose="02040503050406030204"/>
                <a:ea typeface="Cambria" panose="02040503050406030204"/>
              </a:rPr>
              <a:t>HC</a:t>
            </a:r>
            <a:r>
              <a:rPr lang="en-US" sz="2400" b="1" i="1" baseline="-25000" err="1">
                <a:latin typeface="Cambria" panose="02040503050406030204"/>
                <a:ea typeface="Cambria" panose="02040503050406030204"/>
              </a:rPr>
              <a:t>first</a:t>
            </a:r>
            <a:r>
              <a:rPr lang="en-US" sz="2400" b="1">
                <a:latin typeface="Cambria" panose="02040503050406030204"/>
                <a:ea typeface="Cambria" panose="02040503050406030204"/>
              </a:rPr>
              <a:t>) </a:t>
            </a:r>
            <a:r>
              <a:rPr lang="en-US" sz="2400">
                <a:latin typeface="Cambria" panose="02040503050406030204"/>
                <a:ea typeface="Cambria" panose="02040503050406030204"/>
              </a:rPr>
              <a:t>when </a:t>
            </a:r>
            <a:r>
              <a:rPr lang="en-US" sz="2400" b="1">
                <a:latin typeface="Cambria" panose="02040503050406030204"/>
                <a:ea typeface="Cambria" panose="02040503050406030204"/>
              </a:rPr>
              <a:t>temperature changes:</a:t>
            </a:r>
            <a:endParaRPr lang="en-US" sz="1600" b="1"/>
          </a:p>
        </p:txBody>
      </p:sp>
      <p:grpSp>
        <p:nvGrpSpPr>
          <p:cNvPr id="12" name="Group 11"/>
          <p:cNvGrpSpPr/>
          <p:nvPr/>
        </p:nvGrpSpPr>
        <p:grpSpPr>
          <a:xfrm>
            <a:off x="1817723" y="1749504"/>
            <a:ext cx="8556554" cy="1313868"/>
            <a:chOff x="1643281" y="4277223"/>
            <a:chExt cx="6864225" cy="1467717"/>
          </a:xfrm>
        </p:grpSpPr>
        <p:sp>
          <p:nvSpPr>
            <p:cNvPr id="13" name="Rounded Rectangle 12"/>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5</a:t>
              </a:r>
              <a:endParaRPr lang="en-US" sz="1400" b="1">
                <a:latin typeface="Cambria" panose="02040503050406030204" pitchFamily="18" charset="0"/>
              </a:endParaRPr>
            </a:p>
          </p:txBody>
        </p:sp>
        <p:sp>
          <p:nvSpPr>
            <p:cNvPr id="17" name="TextBox 16"/>
            <p:cNvSpPr txBox="1"/>
            <p:nvPr/>
          </p:nvSpPr>
          <p:spPr>
            <a:xfrm>
              <a:off x="1643281" y="4731882"/>
              <a:ext cx="6864225" cy="927128"/>
            </a:xfrm>
            <a:prstGeom prst="rect">
              <a:avLst/>
            </a:prstGeom>
            <a:noFill/>
          </p:spPr>
          <p:txBody>
            <a:bodyPr wrap="square" lIns="180000" rtlCol="0">
              <a:spAutoFit/>
            </a:bodyPr>
            <a:lstStyle/>
            <a:p>
              <a:pPr algn="ctr"/>
              <a:r>
                <a:rPr lang="en-US" sz="2400">
                  <a:latin typeface="Cambria" panose="02040503050406030204"/>
                  <a:ea typeface="Cambria" panose="02040503050406030204"/>
                </a:rPr>
                <a:t>DRAM rows can show </a:t>
              </a:r>
              <a:r>
                <a:rPr lang="en-US" sz="2400" b="1">
                  <a:latin typeface="Cambria" panose="02040503050406030204"/>
                  <a:ea typeface="Cambria" panose="02040503050406030204"/>
                </a:rPr>
                <a:t>either </a:t>
              </a:r>
              <a:r>
                <a:rPr lang="en-US" sz="2400" b="1">
                  <a:solidFill>
                    <a:srgbClr val="538233"/>
                  </a:solidFill>
                  <a:latin typeface="Cambria" panose="02040503050406030204"/>
                  <a:ea typeface="Cambria" panose="02040503050406030204"/>
                </a:rPr>
                <a:t>higher</a:t>
              </a:r>
              <a:r>
                <a:rPr lang="en-US" sz="2400" b="1">
                  <a:latin typeface="Cambria" panose="02040503050406030204"/>
                  <a:ea typeface="Cambria" panose="02040503050406030204"/>
                </a:rPr>
                <a:t> or </a:t>
              </a:r>
              <a:r>
                <a:rPr lang="en-US" sz="2400" b="1">
                  <a:solidFill>
                    <a:srgbClr val="C00000"/>
                  </a:solidFill>
                  <a:latin typeface="Cambria" panose="02040503050406030204"/>
                  <a:ea typeface="Cambria" panose="02040503050406030204"/>
                </a:rPr>
                <a:t>lower</a:t>
              </a:r>
              <a:r>
                <a:rPr lang="en-US" sz="2400" b="1">
                  <a:latin typeface="Cambria" panose="02040503050406030204"/>
                  <a:ea typeface="Cambria" panose="02040503050406030204"/>
                </a:rPr>
                <a:t> </a:t>
              </a:r>
              <a:r>
                <a:rPr lang="en-US" sz="2400" b="1" i="1" err="1">
                  <a:latin typeface="Cambria" panose="02040503050406030204"/>
                  <a:ea typeface="Cambria" panose="02040503050406030204"/>
                </a:rPr>
                <a:t>HC</a:t>
              </a:r>
              <a:r>
                <a:rPr lang="en-US" sz="2400" b="1" i="1" baseline="-25000" err="1">
                  <a:latin typeface="Cambria" panose="02040503050406030204"/>
                  <a:ea typeface="Cambria" panose="02040503050406030204"/>
                </a:rPr>
                <a:t>first</a:t>
              </a:r>
              <a:r>
                <a:rPr lang="en-US" sz="2400" b="1">
                  <a:solidFill>
                    <a:srgbClr val="8B278C"/>
                  </a:solidFill>
                  <a:latin typeface="Cambria" panose="02040503050406030204"/>
                  <a:ea typeface="Cambria" panose="02040503050406030204"/>
                </a:rPr>
                <a:t> </a:t>
              </a:r>
              <a:endParaRPr lang="en-US" sz="2400" b="1">
                <a:solidFill>
                  <a:srgbClr val="8B278C"/>
                </a:solidFill>
                <a:latin typeface="Cambria" panose="02040503050406030204"/>
                <a:ea typeface="Cambria" panose="02040503050406030204"/>
              </a:endParaRPr>
            </a:p>
            <a:p>
              <a:pPr algn="ctr"/>
              <a:r>
                <a:rPr lang="en-US" sz="2400">
                  <a:latin typeface="Cambria" panose="02040503050406030204"/>
                  <a:ea typeface="Cambria" panose="02040503050406030204"/>
                </a:rPr>
                <a:t>when</a:t>
              </a:r>
              <a:r>
                <a:rPr lang="en-US" sz="2400" b="1">
                  <a:solidFill>
                    <a:srgbClr val="8B278C"/>
                  </a:solidFill>
                  <a:latin typeface="Cambria" panose="02040503050406030204"/>
                  <a:ea typeface="Cambria" panose="02040503050406030204"/>
                </a:rPr>
                <a:t> </a:t>
              </a:r>
              <a:r>
                <a:rPr lang="en-US" sz="2400" b="1">
                  <a:latin typeface="Cambria" panose="02040503050406030204"/>
                  <a:ea typeface="Cambria" panose="02040503050406030204"/>
                </a:rPr>
                <a:t>temperature increases </a:t>
              </a:r>
              <a:endParaRPr lang="en-US" sz="2400" b="1">
                <a:latin typeface="Cambria" panose="02040503050406030204"/>
                <a:ea typeface="Cambria" panose="02040503050406030204"/>
              </a:endParaRPr>
            </a:p>
          </p:txBody>
        </p:sp>
      </p:grpSp>
      <p:grpSp>
        <p:nvGrpSpPr>
          <p:cNvPr id="18" name="Group 17"/>
          <p:cNvGrpSpPr/>
          <p:nvPr/>
        </p:nvGrpSpPr>
        <p:grpSpPr>
          <a:xfrm>
            <a:off x="1817723" y="3364692"/>
            <a:ext cx="8556554" cy="1313868"/>
            <a:chOff x="1643281" y="4277223"/>
            <a:chExt cx="6864225" cy="1467717"/>
          </a:xfrm>
        </p:grpSpPr>
        <p:sp>
          <p:nvSpPr>
            <p:cNvPr id="20" name="Rounded Rectangle 19"/>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6</a:t>
              </a:r>
              <a:endParaRPr lang="en-US" sz="1400" b="1">
                <a:latin typeface="Cambria" panose="02040503050406030204" pitchFamily="18" charset="0"/>
              </a:endParaRPr>
            </a:p>
          </p:txBody>
        </p:sp>
        <p:sp>
          <p:nvSpPr>
            <p:cNvPr id="22" name="TextBox 21"/>
            <p:cNvSpPr txBox="1"/>
            <p:nvPr/>
          </p:nvSpPr>
          <p:spPr>
            <a:xfrm>
              <a:off x="1643281" y="4731882"/>
              <a:ext cx="6864225" cy="927128"/>
            </a:xfrm>
            <a:prstGeom prst="rect">
              <a:avLst/>
            </a:prstGeom>
            <a:noFill/>
          </p:spPr>
          <p:txBody>
            <a:bodyPr wrap="square" lIns="180000" rtlCol="0">
              <a:spAutoFit/>
            </a:bodyPr>
            <a:lstStyle/>
            <a:p>
              <a:pPr algn="ctr"/>
              <a:r>
                <a:rPr lang="en-US" sz="2400" b="1" i="1" err="1">
                  <a:latin typeface="Cambria" panose="02040503050406030204"/>
                  <a:ea typeface="Cambria" panose="02040503050406030204"/>
                </a:rPr>
                <a:t>HC</a:t>
              </a:r>
              <a:r>
                <a:rPr lang="en-US" sz="2400" b="1" i="1" baseline="-25000" err="1">
                  <a:latin typeface="Cambria" panose="02040503050406030204"/>
                  <a:ea typeface="Cambria" panose="02040503050406030204"/>
                </a:rPr>
                <a:t>first</a:t>
              </a:r>
              <a:r>
                <a:rPr lang="en-US" sz="2400">
                  <a:latin typeface="Cambria" panose="02040503050406030204"/>
                  <a:ea typeface="Cambria" panose="02040503050406030204"/>
                </a:rPr>
                <a:t> tends to generally </a:t>
              </a:r>
              <a:r>
                <a:rPr lang="en-US" sz="2400" b="1">
                  <a:solidFill>
                    <a:srgbClr val="C00000"/>
                  </a:solidFill>
                  <a:latin typeface="Cambria" panose="02040503050406030204"/>
                  <a:ea typeface="Cambria" panose="02040503050406030204"/>
                </a:rPr>
                <a:t>decrease</a:t>
              </a:r>
              <a:r>
                <a:rPr lang="en-US" sz="2400">
                  <a:solidFill>
                    <a:srgbClr val="C00000"/>
                  </a:solidFill>
                  <a:latin typeface="Cambria" panose="02040503050406030204"/>
                  <a:ea typeface="Cambria" panose="02040503050406030204"/>
                </a:rPr>
                <a:t> </a:t>
              </a:r>
              <a:endParaRPr lang="en-US" sz="2400">
                <a:solidFill>
                  <a:srgbClr val="C00000"/>
                </a:solidFill>
                <a:latin typeface="Cambria" panose="02040503050406030204"/>
                <a:ea typeface="Cambria" panose="02040503050406030204"/>
              </a:endParaRPr>
            </a:p>
            <a:p>
              <a:pPr algn="ctr"/>
              <a:r>
                <a:rPr lang="en-US" sz="2400">
                  <a:latin typeface="Cambria" panose="02040503050406030204"/>
                  <a:ea typeface="Cambria" panose="02040503050406030204"/>
                </a:rPr>
                <a:t>as </a:t>
              </a:r>
              <a:r>
                <a:rPr lang="en-US" sz="2400" b="1">
                  <a:latin typeface="Cambria" panose="02040503050406030204"/>
                  <a:ea typeface="Cambria" panose="02040503050406030204"/>
                </a:rPr>
                <a:t>temperature change (</a:t>
              </a:r>
              <a:r>
                <a:rPr lang="en-US" sz="2400" b="1">
                  <a:ea typeface="+mn-lt"/>
                  <a:cs typeface="+mn-lt"/>
                </a:rPr>
                <a:t>Δ</a:t>
              </a:r>
              <a:r>
                <a:rPr lang="en-US" sz="2400" b="1" i="1">
                  <a:latin typeface="Cambria" panose="02040503050406030204"/>
                  <a:ea typeface="Cambria" panose="02040503050406030204"/>
                </a:rPr>
                <a:t>T</a:t>
              </a:r>
              <a:r>
                <a:rPr lang="en-US" sz="2400" b="1">
                  <a:latin typeface="Cambria" panose="02040503050406030204"/>
                  <a:ea typeface="Cambria" panose="02040503050406030204"/>
                </a:rPr>
                <a:t>) increases</a:t>
              </a:r>
              <a:r>
                <a:rPr lang="en-US" sz="2400" b="1">
                  <a:solidFill>
                    <a:srgbClr val="8B278C"/>
                  </a:solidFill>
                  <a:latin typeface="Cambria" panose="02040503050406030204"/>
                  <a:ea typeface="Cambria" panose="02040503050406030204"/>
                </a:rPr>
                <a:t> </a:t>
              </a:r>
              <a:endParaRPr lang="en-US" sz="2400" b="1">
                <a:solidFill>
                  <a:srgbClr val="8B278C"/>
                </a:solidFill>
                <a:cs typeface="Calibri" panose="020F0502020204030204"/>
              </a:endParaRPr>
            </a:p>
          </p:txBody>
        </p:sp>
      </p:grpSp>
      <p:grpSp>
        <p:nvGrpSpPr>
          <p:cNvPr id="23" name="Group 22"/>
          <p:cNvGrpSpPr/>
          <p:nvPr/>
        </p:nvGrpSpPr>
        <p:grpSpPr>
          <a:xfrm>
            <a:off x="1833151" y="4980847"/>
            <a:ext cx="8556554" cy="1313868"/>
            <a:chOff x="1643281" y="4277223"/>
            <a:chExt cx="6864225" cy="1467717"/>
          </a:xfrm>
        </p:grpSpPr>
        <p:sp>
          <p:nvSpPr>
            <p:cNvPr id="25" name="Rounded Rectangle 24"/>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6" name="Round Same Side Corner Rectangle 25"/>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7</a:t>
              </a:r>
              <a:endParaRPr lang="en-US" sz="1400" b="1">
                <a:latin typeface="Cambria" panose="02040503050406030204" pitchFamily="18" charset="0"/>
              </a:endParaRPr>
            </a:p>
          </p:txBody>
        </p:sp>
        <p:sp>
          <p:nvSpPr>
            <p:cNvPr id="27" name="TextBox 26"/>
            <p:cNvSpPr txBox="1"/>
            <p:nvPr/>
          </p:nvSpPr>
          <p:spPr>
            <a:xfrm>
              <a:off x="1643281" y="4731882"/>
              <a:ext cx="6864225" cy="927128"/>
            </a:xfrm>
            <a:prstGeom prst="rect">
              <a:avLst/>
            </a:prstGeom>
            <a:noFill/>
          </p:spPr>
          <p:txBody>
            <a:bodyPr wrap="square" lIns="180000" rtlCol="0">
              <a:spAutoFit/>
            </a:bodyPr>
            <a:lstStyle/>
            <a:p>
              <a:pPr algn="ctr"/>
              <a:r>
                <a:rPr lang="en-US" sz="2400">
                  <a:latin typeface="Cambria" panose="02040503050406030204"/>
                  <a:ea typeface="Cambria" panose="02040503050406030204"/>
                </a:rPr>
                <a:t>The</a:t>
              </a:r>
              <a:r>
                <a:rPr lang="en-US" sz="2400" b="1">
                  <a:solidFill>
                    <a:srgbClr val="8B278C"/>
                  </a:solidFill>
                  <a:latin typeface="Cambria" panose="02040503050406030204"/>
                  <a:ea typeface="Cambria" panose="02040503050406030204"/>
                </a:rPr>
                <a:t> </a:t>
              </a:r>
              <a:r>
                <a:rPr lang="en-US" sz="2400" b="1" i="1" err="1">
                  <a:latin typeface="Cambria" panose="02040503050406030204"/>
                  <a:ea typeface="Cambria" panose="02040503050406030204"/>
                </a:rPr>
                <a:t>HC</a:t>
              </a:r>
              <a:r>
                <a:rPr lang="en-US" sz="2400" b="1" i="1" baseline="-25000" err="1">
                  <a:latin typeface="Cambria" panose="02040503050406030204"/>
                  <a:ea typeface="Cambria" panose="02040503050406030204"/>
                </a:rPr>
                <a:t>first</a:t>
              </a:r>
              <a:r>
                <a:rPr lang="en-US" sz="2400">
                  <a:latin typeface="Cambria" panose="02040503050406030204"/>
                  <a:ea typeface="Cambria" panose="02040503050406030204"/>
                </a:rPr>
                <a:t> </a:t>
              </a:r>
              <a:r>
                <a:rPr lang="en-US" sz="2400" b="1">
                  <a:latin typeface="Cambria" panose="02040503050406030204"/>
                  <a:ea typeface="Cambria" panose="02040503050406030204"/>
                </a:rPr>
                <a:t>change (</a:t>
              </a:r>
              <a:r>
                <a:rPr lang="en-US" sz="2400" b="1" err="1">
                  <a:ea typeface="Cambria" panose="02040503050406030204"/>
                  <a:cs typeface="Calibri" panose="020F0502020204030204"/>
                </a:rPr>
                <a:t>Δ</a:t>
              </a:r>
              <a:r>
                <a:rPr lang="en-US" sz="2400" b="1" i="1" err="1">
                  <a:latin typeface="Cambria" panose="02040503050406030204"/>
                  <a:ea typeface="Cambria" panose="02040503050406030204"/>
                </a:rPr>
                <a:t>HC</a:t>
              </a:r>
              <a:r>
                <a:rPr lang="en-US" sz="2400" b="1" i="1" baseline="-25000" err="1">
                  <a:latin typeface="Cambria" panose="02040503050406030204"/>
                  <a:ea typeface="Cambria" panose="02040503050406030204"/>
                </a:rPr>
                <a:t>first</a:t>
              </a:r>
              <a:r>
                <a:rPr lang="en-US" sz="2400" b="1">
                  <a:latin typeface="Cambria" panose="02040503050406030204"/>
                  <a:ea typeface="Cambria" panose="02040503050406030204"/>
                </a:rPr>
                <a:t>)</a:t>
              </a:r>
              <a:r>
                <a:rPr lang="en-US" sz="2400">
                  <a:latin typeface="Cambria" panose="02040503050406030204"/>
                  <a:ea typeface="Cambria" panose="02040503050406030204"/>
                </a:rPr>
                <a:t> tends to be </a:t>
              </a:r>
              <a:r>
                <a:rPr lang="en-US" sz="2400" b="1">
                  <a:solidFill>
                    <a:srgbClr val="C55911"/>
                  </a:solidFill>
                  <a:latin typeface="Cambria" panose="02040503050406030204"/>
                  <a:ea typeface="Cambria" panose="02040503050406030204"/>
                </a:rPr>
                <a:t>larger</a:t>
              </a:r>
              <a:r>
                <a:rPr lang="en-US" sz="2400">
                  <a:latin typeface="Cambria" panose="02040503050406030204"/>
                  <a:ea typeface="Cambria" panose="02040503050406030204"/>
                </a:rPr>
                <a:t> </a:t>
              </a:r>
              <a:endParaRPr lang="en-US" sz="2400">
                <a:latin typeface="Cambria" panose="02040503050406030204"/>
                <a:ea typeface="Cambria" panose="02040503050406030204"/>
              </a:endParaRPr>
            </a:p>
            <a:p>
              <a:pPr algn="ctr"/>
              <a:r>
                <a:rPr lang="en-US" sz="2400">
                  <a:latin typeface="Cambria" panose="02040503050406030204"/>
                  <a:ea typeface="Cambria" panose="02040503050406030204"/>
                </a:rPr>
                <a:t>as </a:t>
              </a:r>
              <a:r>
                <a:rPr lang="en-US" sz="2400" b="1">
                  <a:latin typeface="Cambria" panose="02040503050406030204"/>
                  <a:ea typeface="Cambria" panose="02040503050406030204"/>
                </a:rPr>
                <a:t>temperature change (</a:t>
              </a:r>
              <a:r>
                <a:rPr lang="en-US" sz="2400" b="1">
                  <a:ea typeface="Cambria" panose="02040503050406030204"/>
                  <a:cs typeface="Calibri" panose="020F0502020204030204"/>
                </a:rPr>
                <a:t>Δ</a:t>
              </a:r>
              <a:r>
                <a:rPr lang="en-US" sz="2400" b="1" i="1">
                  <a:latin typeface="Cambria" panose="02040503050406030204"/>
                  <a:ea typeface="Cambria" panose="02040503050406030204"/>
                  <a:cs typeface="Calibri" panose="020F0502020204030204"/>
                </a:rPr>
                <a:t>T</a:t>
              </a:r>
              <a:r>
                <a:rPr lang="en-US" sz="2400" b="1">
                  <a:latin typeface="Cambria" panose="02040503050406030204"/>
                  <a:ea typeface="Cambria" panose="02040503050406030204"/>
                </a:rPr>
                <a:t>)</a:t>
              </a:r>
              <a:r>
                <a:rPr lang="en-US" sz="2400">
                  <a:latin typeface="Cambria" panose="02040503050406030204"/>
                  <a:ea typeface="Cambria" panose="02040503050406030204"/>
                </a:rPr>
                <a:t> </a:t>
              </a:r>
              <a:r>
                <a:rPr lang="en-US" sz="2400" b="1">
                  <a:latin typeface="Cambria" panose="02040503050406030204"/>
                  <a:ea typeface="Cambria" panose="02040503050406030204"/>
                </a:rPr>
                <a:t>increases</a:t>
              </a:r>
              <a:endParaRPr lang="en-US"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48285"/>
            <a:ext cx="10515600" cy="1192530"/>
          </a:xfrm>
        </p:spPr>
        <p:txBody>
          <a:bodyPr/>
          <a:p>
            <a:r>
              <a:rPr lang="en-US" b="1">
                <a:solidFill>
                  <a:schemeClr val="accent1"/>
                </a:solidFill>
                <a:effectLst>
                  <a:outerShdw blurRad="38100" dist="25400" dir="5400000" algn="ctr" rotWithShape="0">
                    <a:srgbClr val="6E747A">
                      <a:alpha val="43000"/>
                    </a:srgbClr>
                  </a:outerShdw>
                </a:effectLst>
              </a:rPr>
              <a:t>Aggresor Row Active Time Analysis</a:t>
            </a:r>
            <a:endParaRPr lang="en-US" b="1">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p:txBody>
          <a:bodyPr/>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774535" y="1280419"/>
            <a:ext cx="8647805" cy="2194960"/>
            <a:chOff x="250535" y="1280419"/>
            <a:chExt cx="8647805" cy="2194960"/>
          </a:xfrm>
        </p:grpSpPr>
        <p:sp>
          <p:nvSpPr>
            <p:cNvPr id="3" name="Rounded Rectangle 2"/>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As an aggressor row stays </a:t>
              </a:r>
              <a:r>
                <a:rPr lang="en-US" sz="2400" b="1">
                  <a:solidFill>
                    <a:srgbClr val="0070C0"/>
                  </a:solidFill>
                  <a:latin typeface="Cambria" panose="02040503050406030204" pitchFamily="18" charset="0"/>
                </a:rPr>
                <a:t>active</a:t>
              </a:r>
              <a:r>
                <a:rPr lang="en-US" sz="2400">
                  <a:solidFill>
                    <a:srgbClr val="0070C0"/>
                  </a:solidFill>
                  <a:latin typeface="Cambria" panose="02040503050406030204" pitchFamily="18" charset="0"/>
                </a:rPr>
                <a:t> </a:t>
              </a:r>
              <a:r>
                <a:rPr lang="en-US" sz="2400" b="1">
                  <a:solidFill>
                    <a:srgbClr val="0070C0"/>
                  </a:solidFill>
                  <a:latin typeface="Cambria" panose="02040503050406030204" pitchFamily="18" charset="0"/>
                </a:rPr>
                <a:t>longer</a:t>
              </a:r>
              <a:r>
                <a:rPr lang="en-US" sz="2400">
                  <a:solidFill>
                    <a:schemeClr val="tx1"/>
                  </a:solidFill>
                  <a:latin typeface="Cambria" panose="02040503050406030204" pitchFamily="18" charset="0"/>
                </a:rPr>
                <a:t>, </a:t>
              </a:r>
              <a:endParaRPr lang="en-US" sz="2400">
                <a:solidFill>
                  <a:schemeClr val="tx1"/>
                </a:solidFill>
                <a:latin typeface="Cambria" panose="02040503050406030204" pitchFamily="18" charset="0"/>
              </a:endParaRPr>
            </a:p>
            <a:p>
              <a:pPr algn="ctr"/>
              <a:r>
                <a:rPr lang="en-US" sz="2400">
                  <a:solidFill>
                    <a:schemeClr val="tx1"/>
                  </a:solidFill>
                  <a:latin typeface="Cambria" panose="02040503050406030204" pitchFamily="18" charset="0"/>
                </a:rPr>
                <a:t>victim DRAM cells become</a:t>
              </a:r>
              <a:r>
                <a:rPr lang="en-US" sz="2400" b="1">
                  <a:solidFill>
                    <a:schemeClr val="tx1"/>
                  </a:solidFill>
                  <a:latin typeface="Cambria" panose="02040503050406030204" pitchFamily="18" charset="0"/>
                </a:rPr>
                <a:t> </a:t>
              </a:r>
              <a:r>
                <a:rPr lang="en-US" sz="2400" b="1">
                  <a:solidFill>
                    <a:srgbClr val="C00000"/>
                  </a:solidFill>
                  <a:latin typeface="Cambria" panose="02040503050406030204" pitchFamily="18" charset="0"/>
                </a:rPr>
                <a:t>more vulnerable</a:t>
              </a:r>
              <a:r>
                <a:rPr lang="en-US" sz="2400" b="1">
                  <a:solidFill>
                    <a:schemeClr val="tx1"/>
                  </a:solidFill>
                  <a:latin typeface="Cambria" panose="02040503050406030204" pitchFamily="18" charset="0"/>
                </a:rPr>
                <a:t> </a:t>
              </a:r>
              <a:r>
                <a:rPr lang="en-US" sz="2400">
                  <a:solidFill>
                    <a:schemeClr val="tx1"/>
                  </a:solidFill>
                  <a:latin typeface="Cambria" panose="02040503050406030204" pitchFamily="18" charset="0"/>
                </a:rPr>
                <a:t>to RowHammer</a:t>
              </a:r>
              <a:endParaRPr lang="en-US" sz="2400">
                <a:solidFill>
                  <a:schemeClr val="tx1"/>
                </a:solidFill>
                <a:latin typeface="Cambria" panose="02040503050406030204" pitchFamily="18" charset="0"/>
              </a:endParaRPr>
            </a:p>
          </p:txBody>
        </p:sp>
        <p:sp>
          <p:nvSpPr>
            <p:cNvPr id="5" name="TextBox 4"/>
            <p:cNvSpPr txBox="1"/>
            <p:nvPr/>
          </p:nvSpPr>
          <p:spPr>
            <a:xfrm>
              <a:off x="250535" y="1280419"/>
              <a:ext cx="8647804" cy="46037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3</a:t>
              </a:r>
              <a:endParaRPr lang="en-US" sz="2400" b="1">
                <a:solidFill>
                  <a:schemeClr val="bg1"/>
                </a:solidFill>
                <a:latin typeface="Cambria" panose="02040503050406030204" pitchFamily="18" charset="0"/>
              </a:endParaRPr>
            </a:p>
          </p:txBody>
        </p:sp>
      </p:grpSp>
      <p:grpSp>
        <p:nvGrpSpPr>
          <p:cNvPr id="2" name="Group 1"/>
          <p:cNvGrpSpPr/>
          <p:nvPr/>
        </p:nvGrpSpPr>
        <p:grpSpPr>
          <a:xfrm>
            <a:off x="1769661" y="3817969"/>
            <a:ext cx="8647804" cy="2342535"/>
            <a:chOff x="245661" y="3817969"/>
            <a:chExt cx="8647804" cy="2342535"/>
          </a:xfrm>
        </p:grpSpPr>
        <p:sp>
          <p:nvSpPr>
            <p:cNvPr id="22" name="Rounded Rectangle 21"/>
            <p:cNvSpPr/>
            <p:nvPr/>
          </p:nvSpPr>
          <p:spPr>
            <a:xfrm>
              <a:off x="245661" y="4279634"/>
              <a:ext cx="8647804" cy="1880870"/>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RowHammer vulnerability of victim cells </a:t>
              </a:r>
              <a:r>
                <a:rPr lang="en-US" sz="2400" b="1">
                  <a:solidFill>
                    <a:srgbClr val="538233"/>
                  </a:solidFill>
                  <a:latin typeface="Cambria" panose="02040503050406030204" pitchFamily="18" charset="0"/>
                </a:rPr>
                <a:t>decreases</a:t>
              </a:r>
              <a:r>
                <a:rPr lang="en-US" sz="2400">
                  <a:latin typeface="Cambria" panose="02040503050406030204" pitchFamily="18" charset="0"/>
                </a:rPr>
                <a:t> </a:t>
              </a:r>
              <a:endParaRPr lang="en-US" sz="2400">
                <a:latin typeface="Cambria" panose="02040503050406030204" pitchFamily="18" charset="0"/>
              </a:endParaRPr>
            </a:p>
            <a:p>
              <a:pPr algn="ctr"/>
              <a:r>
                <a:rPr lang="en-US" sz="2400">
                  <a:solidFill>
                    <a:schemeClr val="tx1"/>
                  </a:solidFill>
                  <a:latin typeface="Cambria" panose="02040503050406030204" pitchFamily="18" charset="0"/>
                </a:rPr>
                <a:t>when the bank is</a:t>
              </a:r>
              <a:r>
                <a:rPr lang="en-US" sz="2400">
                  <a:latin typeface="Cambria" panose="02040503050406030204" pitchFamily="18" charset="0"/>
                </a:rPr>
                <a:t> </a:t>
              </a:r>
              <a:r>
                <a:rPr lang="en-US" sz="2400" b="1" err="1">
                  <a:solidFill>
                    <a:srgbClr val="0070C0"/>
                  </a:solidFill>
                  <a:latin typeface="Cambria" panose="02040503050406030204" pitchFamily="18" charset="0"/>
                </a:rPr>
                <a:t>precharged</a:t>
              </a:r>
              <a:r>
                <a:rPr lang="en-US" sz="2400" b="1">
                  <a:solidFill>
                    <a:srgbClr val="0070C0"/>
                  </a:solidFill>
                  <a:latin typeface="Cambria" panose="02040503050406030204" pitchFamily="18" charset="0"/>
                </a:rPr>
                <a:t> for a longer time</a:t>
              </a:r>
              <a:r>
                <a:rPr lang="en-US" sz="2400">
                  <a:solidFill>
                    <a:srgbClr val="E7620A"/>
                  </a:solidFill>
                  <a:latin typeface="Cambria" panose="02040503050406030204" pitchFamily="18" charset="0"/>
                </a:rPr>
                <a:t> </a:t>
              </a:r>
              <a:r>
                <a:rPr lang="en-US" sz="2400" b="1">
                  <a:solidFill>
                    <a:srgbClr val="5B9BD5"/>
                  </a:solidFill>
                  <a:latin typeface="Cambria" panose="02040503050406030204"/>
                  <a:ea typeface="Cambria" panose="02040503050406030204"/>
                </a:rPr>
                <a:t> </a:t>
              </a:r>
              <a:endParaRPr lang="en-US" sz="2400" b="1">
                <a:solidFill>
                  <a:srgbClr val="5B9BD5"/>
                </a:solidFill>
                <a:latin typeface="Cambria" panose="02040503050406030204"/>
                <a:ea typeface="Cambria" panose="02040503050406030204"/>
              </a:endParaRPr>
            </a:p>
          </p:txBody>
        </p:sp>
        <p:sp>
          <p:nvSpPr>
            <p:cNvPr id="9" name="TextBox 8"/>
            <p:cNvSpPr txBox="1"/>
            <p:nvPr/>
          </p:nvSpPr>
          <p:spPr>
            <a:xfrm>
              <a:off x="245661" y="3817969"/>
              <a:ext cx="8647804" cy="46037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4</a:t>
              </a:r>
              <a:endParaRPr lang="en-US" sz="2400" b="1">
                <a:solidFill>
                  <a:schemeClr val="bg1"/>
                </a:solidFill>
                <a:latin typeface="Cambria" panose="02040503050406030204" pitchFamily="18" charset="0"/>
              </a:endParaRPr>
            </a:p>
          </p:txBody>
        </p:sp>
      </p:grpSp>
      <p:sp>
        <p:nvSpPr>
          <p:cNvPr id="10" name="Title 1"/>
          <p:cNvSpPr txBox="1"/>
          <p:nvPr/>
        </p:nvSpPr>
        <p:spPr>
          <a:xfrm>
            <a:off x="1631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t>Key Takeaways</a:t>
            </a:r>
            <a:br>
              <a:rPr lang="en-US"/>
            </a:br>
            <a:r>
              <a:rPr lang="en-US"/>
              <a:t>from Aggressor Row Active Time Analysis </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5400" b="1">
                <a:solidFill>
                  <a:schemeClr val="accent1"/>
                </a:solidFill>
                <a:effectLst>
                  <a:outerShdw blurRad="38100" dist="25400" dir="5400000" algn="ctr" rotWithShape="0">
                    <a:srgbClr val="6E747A">
                      <a:alpha val="43000"/>
                    </a:srgbClr>
                  </a:outerShdw>
                </a:effectLst>
              </a:rPr>
              <a:t>Content Overview</a:t>
            </a:r>
            <a:endParaRPr lang="en-US" sz="5400" b="1">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838200" y="1825625"/>
            <a:ext cx="10515600" cy="4486275"/>
          </a:xfrm>
        </p:spPr>
        <p:txBody>
          <a:bodyPr>
            <a:normAutofit lnSpcReduction="10000"/>
          </a:bodyPr>
          <a:p>
            <a:r>
              <a:rPr lang="en-US" sz="4000" b="1"/>
              <a:t>Rowhammer and motivation</a:t>
            </a:r>
            <a:endParaRPr lang="en-US" sz="4000" b="1"/>
          </a:p>
          <a:p>
            <a:r>
              <a:rPr lang="en-US" sz="4000" b="1" dirty="0">
                <a:sym typeface="+mn-ea"/>
              </a:rPr>
              <a:t>Experimental Methodology</a:t>
            </a:r>
            <a:endParaRPr lang="en-US" sz="4000" b="1" dirty="0">
              <a:sym typeface="+mn-ea"/>
            </a:endParaRPr>
          </a:p>
          <a:p>
            <a:r>
              <a:rPr lang="en-US" sz="4000" b="1"/>
              <a:t>Temperature Analysis</a:t>
            </a:r>
            <a:endParaRPr lang="en-US" sz="4000" b="1"/>
          </a:p>
          <a:p>
            <a:r>
              <a:rPr lang="en-US" sz="4000" b="1"/>
              <a:t>Aggresor Row Active Time Analysis</a:t>
            </a:r>
            <a:endParaRPr lang="en-US" sz="4000" b="1"/>
          </a:p>
          <a:p>
            <a:r>
              <a:rPr lang="en-US" sz="4000" b="1"/>
              <a:t>Spatial Variation Analysis</a:t>
            </a:r>
            <a:endParaRPr lang="en-US" sz="4000" b="1"/>
          </a:p>
          <a:p>
            <a:r>
              <a:rPr lang="en-US" sz="4000" b="1"/>
              <a:t>Implications on Attacks and Defenses</a:t>
            </a:r>
            <a:endParaRPr lang="en-US" sz="4000" b="1"/>
          </a:p>
          <a:p>
            <a:r>
              <a:rPr lang="en-US" sz="4000" b="1"/>
              <a:t>Conculusions</a:t>
            </a:r>
            <a:endParaRPr lang="en-US" sz="40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3560" y="0"/>
            <a:ext cx="8798061" cy="942535"/>
          </a:xfrm>
        </p:spPr>
        <p:txBody>
          <a:bodyPr>
            <a:normAutofit fontScale="90000"/>
          </a:bodyPr>
          <a:lstStyle/>
          <a:p>
            <a:r>
              <a:rPr lang="en-US"/>
              <a:t>Memory Access Patterns</a:t>
            </a:r>
            <a:br>
              <a:rPr lang="en-US"/>
            </a:br>
            <a:r>
              <a:rPr lang="en-US"/>
              <a:t>in Aggressor Row Active Time Analysis</a:t>
            </a:r>
            <a:endParaRPr lang="en-US"/>
          </a:p>
        </p:txBody>
      </p:sp>
      <p:sp>
        <p:nvSpPr>
          <p:cNvPr id="3" name="Content Placeholder 2"/>
          <p:cNvSpPr>
            <a:spLocks noGrp="1"/>
          </p:cNvSpPr>
          <p:nvPr>
            <p:ph idx="1"/>
          </p:nvPr>
        </p:nvSpPr>
        <p:spPr>
          <a:xfrm>
            <a:off x="1599991" y="1101030"/>
            <a:ext cx="8987622" cy="5413181"/>
          </a:xfrm>
        </p:spPr>
        <p:txBody>
          <a:bodyPr/>
          <a:lstStyle/>
          <a:p>
            <a:pPr marL="439420" indent="-342900"/>
            <a:r>
              <a:rPr lang="en-US"/>
              <a:t>Baseline access pattern:</a:t>
            </a:r>
            <a:endParaRPr lang="en-US"/>
          </a:p>
          <a:p>
            <a:pPr marL="439420" indent="-342900"/>
            <a:endParaRPr lang="en-US"/>
          </a:p>
          <a:p>
            <a:pPr marL="96520" indent="0">
              <a:buNone/>
            </a:pPr>
            <a:endParaRPr lang="en-US" sz="1100"/>
          </a:p>
          <a:p>
            <a:pPr marL="439420" indent="-342900"/>
            <a:r>
              <a:rPr lang="en-US"/>
              <a:t>Increasing </a:t>
            </a:r>
            <a:r>
              <a:rPr lang="en-US" b="1">
                <a:solidFill>
                  <a:srgbClr val="C00000"/>
                </a:solidFill>
              </a:rPr>
              <a:t>aggressor row active time</a:t>
            </a:r>
            <a:r>
              <a:rPr lang="en-US"/>
              <a:t>:</a:t>
            </a:r>
            <a:endParaRPr lang="en-US"/>
          </a:p>
          <a:p>
            <a:pPr marL="439420" indent="-342900"/>
            <a:endParaRPr lang="en-US"/>
          </a:p>
          <a:p>
            <a:pPr marL="96520" indent="0">
              <a:buNone/>
            </a:pPr>
            <a:endParaRPr lang="en-US" sz="1100"/>
          </a:p>
          <a:p>
            <a:pPr marL="96520" indent="0">
              <a:buNone/>
            </a:pPr>
            <a:endParaRPr lang="en-US" sz="1100"/>
          </a:p>
          <a:p>
            <a:pPr marL="439420" indent="-342900"/>
            <a:endParaRPr lang="en-US"/>
          </a:p>
          <a:p>
            <a:pPr marL="439420" indent="-342900"/>
            <a:r>
              <a:rPr lang="en-US"/>
              <a:t>Increasing </a:t>
            </a:r>
            <a:r>
              <a:rPr lang="en-US" b="1">
                <a:solidFill>
                  <a:srgbClr val="0070C0"/>
                </a:solidFill>
              </a:rPr>
              <a:t>bank </a:t>
            </a:r>
            <a:r>
              <a:rPr lang="en-US" b="1" err="1">
                <a:solidFill>
                  <a:srgbClr val="0070C0"/>
                </a:solidFill>
              </a:rPr>
              <a:t>precharged</a:t>
            </a:r>
            <a:r>
              <a:rPr lang="en-US" b="1">
                <a:solidFill>
                  <a:srgbClr val="0070C0"/>
                </a:solidFill>
              </a:rPr>
              <a:t> time</a:t>
            </a:r>
            <a:r>
              <a:rPr lang="en-US"/>
              <a:t>:</a:t>
            </a:r>
            <a:endParaRPr lang="en-US"/>
          </a:p>
        </p:txBody>
      </p:sp>
      <p:grpSp>
        <p:nvGrpSpPr>
          <p:cNvPr id="4" name="Group 3"/>
          <p:cNvGrpSpPr/>
          <p:nvPr/>
        </p:nvGrpSpPr>
        <p:grpSpPr>
          <a:xfrm>
            <a:off x="2207549" y="1688364"/>
            <a:ext cx="7440253" cy="368300"/>
            <a:chOff x="387458" y="1246760"/>
            <a:chExt cx="7440253" cy="368300"/>
          </a:xfrm>
        </p:grpSpPr>
        <p:cxnSp>
          <p:nvCxnSpPr>
            <p:cNvPr id="5" name="Straight Arrow Connector 4"/>
            <p:cNvCxnSpPr/>
            <p:nvPr/>
          </p:nvCxnSpPr>
          <p:spPr>
            <a:xfrm>
              <a:off x="387458" y="1425844"/>
              <a:ext cx="68004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143816" y="1246760"/>
              <a:ext cx="683895" cy="368300"/>
            </a:xfrm>
            <a:prstGeom prst="rect">
              <a:avLst/>
            </a:prstGeom>
            <a:noFill/>
          </p:spPr>
          <p:txBody>
            <a:bodyPr wrap="none" rtlCol="0">
              <a:spAutoFit/>
            </a:bodyPr>
            <a:lstStyle/>
            <a:p>
              <a:r>
                <a:rPr lang="en-US">
                  <a:latin typeface="Cambria" panose="02040503050406030204" pitchFamily="18" charset="0"/>
                </a:rPr>
                <a:t>Time</a:t>
              </a:r>
              <a:endParaRPr lang="en-US">
                <a:latin typeface="Cambria" panose="02040503050406030204" pitchFamily="18" charset="0"/>
              </a:endParaRPr>
            </a:p>
          </p:txBody>
        </p:sp>
      </p:grpSp>
      <p:grpSp>
        <p:nvGrpSpPr>
          <p:cNvPr id="24" name="Group 23"/>
          <p:cNvGrpSpPr/>
          <p:nvPr/>
        </p:nvGrpSpPr>
        <p:grpSpPr>
          <a:xfrm>
            <a:off x="2240585" y="1636615"/>
            <a:ext cx="1165592" cy="461665"/>
            <a:chOff x="420494" y="1420099"/>
            <a:chExt cx="1165592" cy="461665"/>
          </a:xfrm>
        </p:grpSpPr>
        <p:sp>
          <p:nvSpPr>
            <p:cNvPr id="7" name="Rectangle 6"/>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endParaRPr lang="en-US" b="1">
                <a:solidFill>
                  <a:schemeClr val="tx1"/>
                </a:solidFill>
                <a:latin typeface="Cambria" panose="02040503050406030204" pitchFamily="18" charset="0"/>
              </a:endParaRPr>
            </a:p>
          </p:txBody>
        </p:sp>
        <p:cxnSp>
          <p:nvCxnSpPr>
            <p:cNvPr id="9" name="Straight Connector 8"/>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956254" y="1636615"/>
            <a:ext cx="1165592" cy="461665"/>
            <a:chOff x="420494" y="1420099"/>
            <a:chExt cx="1165592" cy="461665"/>
          </a:xfrm>
        </p:grpSpPr>
        <p:sp>
          <p:nvSpPr>
            <p:cNvPr id="26" name="Rectangle 25"/>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endParaRPr lang="en-US" b="1">
                <a:solidFill>
                  <a:schemeClr val="tx1"/>
                </a:solidFill>
                <a:latin typeface="Cambria" panose="02040503050406030204" pitchFamily="18" charset="0"/>
              </a:endParaRPr>
            </a:p>
          </p:txBody>
        </p:sp>
        <p:cxnSp>
          <p:nvCxnSpPr>
            <p:cNvPr id="31" name="Straight Connector 30"/>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5677435" y="1636615"/>
            <a:ext cx="1165592" cy="461665"/>
            <a:chOff x="420494" y="1420099"/>
            <a:chExt cx="1165592" cy="461665"/>
          </a:xfrm>
        </p:grpSpPr>
        <p:sp>
          <p:nvSpPr>
            <p:cNvPr id="34" name="Rectangle 33"/>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endParaRPr lang="en-US" b="1">
                <a:solidFill>
                  <a:schemeClr val="tx1"/>
                </a:solidFill>
                <a:latin typeface="Cambria" panose="02040503050406030204" pitchFamily="18" charset="0"/>
              </a:endParaRPr>
            </a:p>
          </p:txBody>
        </p:sp>
        <p:cxnSp>
          <p:nvCxnSpPr>
            <p:cNvPr id="39" name="Straight Connector 38"/>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7389809" y="1636615"/>
            <a:ext cx="1165592" cy="461665"/>
            <a:chOff x="420494" y="1420099"/>
            <a:chExt cx="1165592" cy="461665"/>
          </a:xfrm>
        </p:grpSpPr>
        <p:sp>
          <p:nvSpPr>
            <p:cNvPr id="52" name="Rectangle 51"/>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endParaRPr lang="en-US" b="1">
                <a:solidFill>
                  <a:schemeClr val="tx1"/>
                </a:solidFill>
                <a:latin typeface="Cambria" panose="02040503050406030204" pitchFamily="18" charset="0"/>
              </a:endParaRPr>
            </a:p>
          </p:txBody>
        </p:sp>
        <p:cxnSp>
          <p:nvCxnSpPr>
            <p:cNvPr id="57" name="Straight Connector 56"/>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209007" y="3244301"/>
            <a:ext cx="8430074" cy="399077"/>
            <a:chOff x="387458" y="1425844"/>
            <a:chExt cx="8430074" cy="399077"/>
          </a:xfrm>
        </p:grpSpPr>
        <p:cxnSp>
          <p:nvCxnSpPr>
            <p:cNvPr id="68" name="Straight Arrow Connector 67"/>
            <p:cNvCxnSpPr/>
            <p:nvPr/>
          </p:nvCxnSpPr>
          <p:spPr>
            <a:xfrm>
              <a:off x="387458" y="1425844"/>
              <a:ext cx="81003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133637" y="1456621"/>
              <a:ext cx="683895" cy="368300"/>
            </a:xfrm>
            <a:prstGeom prst="rect">
              <a:avLst/>
            </a:prstGeom>
            <a:noFill/>
          </p:spPr>
          <p:txBody>
            <a:bodyPr wrap="none" rtlCol="0">
              <a:spAutoFit/>
            </a:bodyPr>
            <a:lstStyle/>
            <a:p>
              <a:r>
                <a:rPr lang="en-US">
                  <a:latin typeface="Cambria" panose="02040503050406030204" pitchFamily="18" charset="0"/>
                </a:rPr>
                <a:t>Time</a:t>
              </a:r>
              <a:endParaRPr lang="en-US">
                <a:latin typeface="Cambria" panose="02040503050406030204" pitchFamily="18" charset="0"/>
              </a:endParaRPr>
            </a:p>
          </p:txBody>
        </p:sp>
      </p:grpSp>
      <p:grpSp>
        <p:nvGrpSpPr>
          <p:cNvPr id="70" name="Group 69"/>
          <p:cNvGrpSpPr/>
          <p:nvPr/>
        </p:nvGrpSpPr>
        <p:grpSpPr>
          <a:xfrm>
            <a:off x="2242043" y="2986798"/>
            <a:ext cx="2151551" cy="461665"/>
            <a:chOff x="420494" y="1420099"/>
            <a:chExt cx="2151551" cy="461665"/>
          </a:xfrm>
        </p:grpSpPr>
        <p:sp>
          <p:nvSpPr>
            <p:cNvPr id="71" name="Rectangle 70"/>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endParaRPr lang="en-US" b="1">
                <a:solidFill>
                  <a:schemeClr val="tx1"/>
                </a:solidFill>
                <a:latin typeface="Cambria" panose="02040503050406030204" pitchFamily="18" charset="0"/>
              </a:endParaRPr>
            </a:p>
          </p:txBody>
        </p:sp>
        <p:cxnSp>
          <p:nvCxnSpPr>
            <p:cNvPr id="76" name="Straight Connector 75"/>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2207549" y="5026380"/>
            <a:ext cx="8442505" cy="368300"/>
            <a:chOff x="387458" y="1241178"/>
            <a:chExt cx="8442505" cy="368300"/>
          </a:xfrm>
        </p:grpSpPr>
        <p:cxnSp>
          <p:nvCxnSpPr>
            <p:cNvPr id="103" name="Straight Arrow Connector 102"/>
            <p:cNvCxnSpPr/>
            <p:nvPr/>
          </p:nvCxnSpPr>
          <p:spPr>
            <a:xfrm>
              <a:off x="387458" y="1425844"/>
              <a:ext cx="7843954"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146068" y="1241178"/>
              <a:ext cx="683895" cy="368300"/>
            </a:xfrm>
            <a:prstGeom prst="rect">
              <a:avLst/>
            </a:prstGeom>
            <a:noFill/>
          </p:spPr>
          <p:txBody>
            <a:bodyPr wrap="none" rtlCol="0">
              <a:spAutoFit/>
            </a:bodyPr>
            <a:lstStyle/>
            <a:p>
              <a:r>
                <a:rPr lang="en-US">
                  <a:latin typeface="Cambria" panose="02040503050406030204" pitchFamily="18" charset="0"/>
                </a:rPr>
                <a:t>Time</a:t>
              </a:r>
              <a:endParaRPr lang="en-US">
                <a:latin typeface="Cambria" panose="02040503050406030204" pitchFamily="18" charset="0"/>
              </a:endParaRPr>
            </a:p>
          </p:txBody>
        </p:sp>
      </p:grpSp>
      <p:grpSp>
        <p:nvGrpSpPr>
          <p:cNvPr id="105" name="Group 104"/>
          <p:cNvGrpSpPr/>
          <p:nvPr/>
        </p:nvGrpSpPr>
        <p:grpSpPr>
          <a:xfrm>
            <a:off x="2240585" y="4980213"/>
            <a:ext cx="1165592" cy="461665"/>
            <a:chOff x="420494" y="1420099"/>
            <a:chExt cx="1165592" cy="461665"/>
          </a:xfrm>
        </p:grpSpPr>
        <p:sp>
          <p:nvSpPr>
            <p:cNvPr id="106" name="Rectangle 105"/>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endParaRPr lang="en-US" b="1">
                <a:solidFill>
                  <a:schemeClr val="tx1"/>
                </a:solidFill>
                <a:latin typeface="Cambria" panose="02040503050406030204" pitchFamily="18" charset="0"/>
              </a:endParaRPr>
            </a:p>
          </p:txBody>
        </p:sp>
        <p:cxnSp>
          <p:nvCxnSpPr>
            <p:cNvPr id="111" name="Straight Connector 110"/>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4667427" y="4980213"/>
            <a:ext cx="1165592" cy="461665"/>
            <a:chOff x="420494" y="1420099"/>
            <a:chExt cx="1165592" cy="461665"/>
          </a:xfrm>
        </p:grpSpPr>
        <p:sp>
          <p:nvSpPr>
            <p:cNvPr id="114" name="Rectangle 113"/>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endParaRPr lang="en-US" b="1">
                <a:solidFill>
                  <a:schemeClr val="tx1"/>
                </a:solidFill>
                <a:latin typeface="Cambria" panose="02040503050406030204" pitchFamily="18" charset="0"/>
              </a:endParaRPr>
            </a:p>
          </p:txBody>
        </p:sp>
        <p:cxnSp>
          <p:nvCxnSpPr>
            <p:cNvPr id="119" name="Straight Connector 118"/>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2" name="Straight Arrow Connector 161"/>
          <p:cNvCxnSpPr>
            <a:stCxn id="130" idx="1"/>
          </p:cNvCxnSpPr>
          <p:nvPr/>
        </p:nvCxnSpPr>
        <p:spPr>
          <a:xfrm>
            <a:off x="9507728" y="5211046"/>
            <a:ext cx="555967" cy="2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7070356" y="4980213"/>
            <a:ext cx="1165592" cy="461665"/>
            <a:chOff x="420494" y="1420099"/>
            <a:chExt cx="1165592" cy="461665"/>
          </a:xfrm>
        </p:grpSpPr>
        <p:sp>
          <p:nvSpPr>
            <p:cNvPr id="122" name="Rectangle 121"/>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endParaRPr lang="en-US" b="1">
                <a:solidFill>
                  <a:schemeClr val="tx1"/>
                </a:solidFill>
                <a:latin typeface="Cambria" panose="02040503050406030204" pitchFamily="18" charset="0"/>
              </a:endParaRPr>
            </a:p>
          </p:txBody>
        </p:sp>
        <p:cxnSp>
          <p:nvCxnSpPr>
            <p:cNvPr id="127" name="Straight Connector 126"/>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9486882" y="4980213"/>
            <a:ext cx="345858" cy="461665"/>
            <a:chOff x="444878" y="1420099"/>
            <a:chExt cx="345858" cy="461665"/>
          </a:xfrm>
        </p:grpSpPr>
        <p:sp>
          <p:nvSpPr>
            <p:cNvPr id="130" name="Rectangle 129"/>
            <p:cNvSpPr/>
            <p:nvPr/>
          </p:nvSpPr>
          <p:spPr>
            <a:xfrm>
              <a:off x="465724" y="1420099"/>
              <a:ext cx="325012"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Cambria" panose="02040503050406030204" pitchFamily="18" charset="0"/>
              </a:endParaRPr>
            </a:p>
          </p:txBody>
        </p:sp>
        <p:cxnSp>
          <p:nvCxnSpPr>
            <p:cNvPr id="133" name="Straight Connector 132"/>
            <p:cNvCxnSpPr/>
            <p:nvPr/>
          </p:nvCxnSpPr>
          <p:spPr>
            <a:xfrm>
              <a:off x="444878"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4937940" y="3014801"/>
            <a:ext cx="2135438" cy="461665"/>
            <a:chOff x="420494" y="1420099"/>
            <a:chExt cx="2135438" cy="461665"/>
          </a:xfrm>
        </p:grpSpPr>
        <p:sp>
          <p:nvSpPr>
            <p:cNvPr id="146" name="Rectangle 145"/>
            <p:cNvSpPr/>
            <p:nvPr/>
          </p:nvSpPr>
          <p:spPr>
            <a:xfrm>
              <a:off x="453532" y="1420099"/>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endParaRPr lang="en-US" b="1">
                <a:solidFill>
                  <a:schemeClr val="tx1"/>
                </a:solidFill>
                <a:latin typeface="Cambria" panose="02040503050406030204" pitchFamily="18" charset="0"/>
              </a:endParaRPr>
            </a:p>
          </p:txBody>
        </p:sp>
        <p:cxnSp>
          <p:nvCxnSpPr>
            <p:cNvPr id="151" name="Straight Connector 150"/>
            <p:cNvCxnSpPr/>
            <p:nvPr/>
          </p:nvCxnSpPr>
          <p:spPr>
            <a:xfrm>
              <a:off x="2555932"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7620209" y="3013468"/>
            <a:ext cx="2151551" cy="461665"/>
            <a:chOff x="420494" y="1420099"/>
            <a:chExt cx="2151551" cy="461665"/>
          </a:xfrm>
        </p:grpSpPr>
        <p:sp>
          <p:nvSpPr>
            <p:cNvPr id="155" name="Rectangle 154"/>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endParaRPr lang="en-US" b="1">
                <a:solidFill>
                  <a:schemeClr val="tx1"/>
                </a:solidFill>
                <a:latin typeface="Cambria" panose="02040503050406030204" pitchFamily="18" charset="0"/>
              </a:endParaRPr>
            </a:p>
          </p:txBody>
        </p:sp>
        <p:cxnSp>
          <p:nvCxnSpPr>
            <p:cNvPr id="160" name="Straight Connector 159"/>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p:nvGrpSpPr>
        <p:grpSpPr>
          <a:xfrm>
            <a:off x="4825755" y="3495800"/>
            <a:ext cx="2231336" cy="780754"/>
            <a:chOff x="3019320" y="3879402"/>
            <a:chExt cx="2231336" cy="780754"/>
          </a:xfrm>
        </p:grpSpPr>
        <p:cxnSp>
          <p:nvCxnSpPr>
            <p:cNvPr id="166" name="Straight Arrow Connector 165"/>
            <p:cNvCxnSpPr/>
            <p:nvPr/>
          </p:nvCxnSpPr>
          <p:spPr>
            <a:xfrm>
              <a:off x="3131505" y="4064337"/>
              <a:ext cx="2118057"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a:off x="5249562" y="3894379"/>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3122317" y="3879402"/>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3019320" y="4014996"/>
              <a:ext cx="2119173" cy="645160"/>
            </a:xfrm>
            <a:prstGeom prst="rect">
              <a:avLst/>
            </a:prstGeom>
            <a:noFill/>
          </p:spPr>
          <p:txBody>
            <a:bodyPr wrap="square" rtlCol="0">
              <a:spAutoFit/>
            </a:bodyPr>
            <a:lstStyle/>
            <a:p>
              <a:pPr algn="ctr"/>
              <a:r>
                <a:rPr lang="en-US">
                  <a:solidFill>
                    <a:srgbClr val="C00000"/>
                  </a:solidFill>
                  <a:latin typeface="Cambria" panose="02040503050406030204" pitchFamily="18" charset="0"/>
                </a:rPr>
                <a:t>Aggressor row active time</a:t>
              </a:r>
              <a:endParaRPr lang="en-US">
                <a:solidFill>
                  <a:srgbClr val="C00000"/>
                </a:solidFill>
                <a:latin typeface="Cambria" panose="02040503050406030204" pitchFamily="18" charset="0"/>
              </a:endParaRPr>
            </a:p>
          </p:txBody>
        </p:sp>
      </p:grpSp>
      <p:grpSp>
        <p:nvGrpSpPr>
          <p:cNvPr id="204" name="Group 203"/>
          <p:cNvGrpSpPr/>
          <p:nvPr/>
        </p:nvGrpSpPr>
        <p:grpSpPr>
          <a:xfrm>
            <a:off x="3141738" y="5494167"/>
            <a:ext cx="1809723" cy="774414"/>
            <a:chOff x="1318626" y="5869444"/>
            <a:chExt cx="1809723" cy="774414"/>
          </a:xfrm>
        </p:grpSpPr>
        <p:cxnSp>
          <p:nvCxnSpPr>
            <p:cNvPr id="178" name="Straight Arrow Connector 177"/>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1318626" y="5998698"/>
              <a:ext cx="1809723" cy="645160"/>
            </a:xfrm>
            <a:prstGeom prst="rect">
              <a:avLst/>
            </a:prstGeom>
            <a:noFill/>
            <a:ln>
              <a:noFill/>
            </a:ln>
          </p:spPr>
          <p:txBody>
            <a:bodyPr wrap="square" rtlCol="0">
              <a:spAutoFit/>
            </a:bodyPr>
            <a:lstStyle/>
            <a:p>
              <a:pPr algn="ct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endParaRPr lang="en-US">
                <a:solidFill>
                  <a:srgbClr val="0070C0"/>
                </a:solidFill>
                <a:latin typeface="Cambria" panose="02040503050406030204" pitchFamily="18" charset="0"/>
              </a:endParaRPr>
            </a:p>
          </p:txBody>
        </p:sp>
      </p:grpSp>
      <p:grpSp>
        <p:nvGrpSpPr>
          <p:cNvPr id="194" name="Group 193"/>
          <p:cNvGrpSpPr/>
          <p:nvPr/>
        </p:nvGrpSpPr>
        <p:grpSpPr>
          <a:xfrm>
            <a:off x="7617644" y="3511054"/>
            <a:ext cx="2154116" cy="784181"/>
            <a:chOff x="3004802" y="3888167"/>
            <a:chExt cx="2154116" cy="784181"/>
          </a:xfrm>
        </p:grpSpPr>
        <p:cxnSp>
          <p:nvCxnSpPr>
            <p:cNvPr id="195" name="Straight Arrow Connector 194"/>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3004802" y="4027188"/>
              <a:ext cx="2154116" cy="645160"/>
            </a:xfrm>
            <a:prstGeom prst="rect">
              <a:avLst/>
            </a:prstGeom>
            <a:noFill/>
          </p:spPr>
          <p:txBody>
            <a:bodyPr wrap="square" rtlCol="0">
              <a:spAutoFit/>
            </a:bodyPr>
            <a:lstStyle/>
            <a:p>
              <a:pPr algn="ctr"/>
              <a:r>
                <a:rPr lang="en-US">
                  <a:solidFill>
                    <a:srgbClr val="C00000"/>
                  </a:solidFill>
                  <a:latin typeface="Cambria" panose="02040503050406030204" pitchFamily="18" charset="0"/>
                </a:rPr>
                <a:t>Aggressor row active time</a:t>
              </a:r>
              <a:endParaRPr lang="en-US">
                <a:solidFill>
                  <a:srgbClr val="C00000"/>
                </a:solidFill>
                <a:latin typeface="Cambria" panose="02040503050406030204" pitchFamily="18" charset="0"/>
              </a:endParaRPr>
            </a:p>
          </p:txBody>
        </p:sp>
      </p:grpSp>
      <p:grpSp>
        <p:nvGrpSpPr>
          <p:cNvPr id="199" name="Group 198"/>
          <p:cNvGrpSpPr/>
          <p:nvPr/>
        </p:nvGrpSpPr>
        <p:grpSpPr>
          <a:xfrm>
            <a:off x="2223908" y="3510777"/>
            <a:ext cx="2154571" cy="759797"/>
            <a:chOff x="2994856" y="3888167"/>
            <a:chExt cx="2154571" cy="759797"/>
          </a:xfrm>
        </p:grpSpPr>
        <p:cxnSp>
          <p:nvCxnSpPr>
            <p:cNvPr id="200" name="Straight Arrow Connector 199"/>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2994856" y="4002804"/>
              <a:ext cx="2154571" cy="645160"/>
            </a:xfrm>
            <a:prstGeom prst="rect">
              <a:avLst/>
            </a:prstGeom>
            <a:noFill/>
          </p:spPr>
          <p:txBody>
            <a:bodyPr wrap="square" rtlCol="0">
              <a:spAutoFit/>
            </a:bodyPr>
            <a:lstStyle/>
            <a:p>
              <a:pPr algn="ctr"/>
              <a:r>
                <a:rPr lang="en-US">
                  <a:solidFill>
                    <a:srgbClr val="C00000"/>
                  </a:solidFill>
                  <a:latin typeface="Cambria" panose="02040503050406030204" pitchFamily="18" charset="0"/>
                </a:rPr>
                <a:t>Aggressor row </a:t>
              </a:r>
              <a:br>
                <a:rPr lang="en-US">
                  <a:solidFill>
                    <a:srgbClr val="C00000"/>
                  </a:solidFill>
                  <a:latin typeface="Cambria" panose="02040503050406030204" pitchFamily="18" charset="0"/>
                </a:rPr>
              </a:br>
              <a:r>
                <a:rPr lang="en-US">
                  <a:solidFill>
                    <a:srgbClr val="C00000"/>
                  </a:solidFill>
                  <a:latin typeface="Cambria" panose="02040503050406030204" pitchFamily="18" charset="0"/>
                </a:rPr>
                <a:t>active time</a:t>
              </a:r>
              <a:endParaRPr lang="en-US">
                <a:solidFill>
                  <a:srgbClr val="C00000"/>
                </a:solidFill>
                <a:latin typeface="Cambria" panose="02040503050406030204" pitchFamily="18" charset="0"/>
              </a:endParaRPr>
            </a:p>
          </p:txBody>
        </p:sp>
      </p:grpSp>
      <p:grpSp>
        <p:nvGrpSpPr>
          <p:cNvPr id="205" name="Group 204"/>
          <p:cNvGrpSpPr/>
          <p:nvPr/>
        </p:nvGrpSpPr>
        <p:grpSpPr>
          <a:xfrm>
            <a:off x="5583107" y="5490560"/>
            <a:ext cx="1809723" cy="774414"/>
            <a:chOff x="1318626" y="5869444"/>
            <a:chExt cx="1809723" cy="774414"/>
          </a:xfrm>
        </p:grpSpPr>
        <p:cxnSp>
          <p:nvCxnSpPr>
            <p:cNvPr id="206" name="Straight Arrow Connector 205"/>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a:off x="1318626" y="5998698"/>
              <a:ext cx="1809723" cy="645160"/>
            </a:xfrm>
            <a:prstGeom prst="rect">
              <a:avLst/>
            </a:prstGeom>
            <a:noFill/>
            <a:ln>
              <a:noFill/>
            </a:ln>
          </p:spPr>
          <p:txBody>
            <a:bodyPr wrap="square" rtlCol="0">
              <a:spAutoFit/>
            </a:bodyPr>
            <a:lstStyle/>
            <a:p>
              <a:pPr algn="ct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endParaRPr lang="en-US">
                <a:solidFill>
                  <a:srgbClr val="0070C0"/>
                </a:solidFill>
                <a:latin typeface="Cambria" panose="02040503050406030204" pitchFamily="18" charset="0"/>
              </a:endParaRPr>
            </a:p>
          </p:txBody>
        </p:sp>
      </p:grpSp>
      <p:grpSp>
        <p:nvGrpSpPr>
          <p:cNvPr id="210" name="Group 209"/>
          <p:cNvGrpSpPr/>
          <p:nvPr/>
        </p:nvGrpSpPr>
        <p:grpSpPr>
          <a:xfrm>
            <a:off x="7998110" y="5497288"/>
            <a:ext cx="1809723" cy="774414"/>
            <a:chOff x="1318626" y="5869444"/>
            <a:chExt cx="1809723" cy="774414"/>
          </a:xfrm>
        </p:grpSpPr>
        <p:cxnSp>
          <p:nvCxnSpPr>
            <p:cNvPr id="211" name="Straight Arrow Connector 210"/>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1318626" y="5998698"/>
              <a:ext cx="1809723" cy="645160"/>
            </a:xfrm>
            <a:prstGeom prst="rect">
              <a:avLst/>
            </a:prstGeom>
            <a:noFill/>
            <a:ln>
              <a:noFill/>
            </a:ln>
          </p:spPr>
          <p:txBody>
            <a:bodyPr wrap="square" rtlCol="0">
              <a:spAutoFit/>
            </a:bodyPr>
            <a:lstStyle/>
            <a:p>
              <a:pPr algn="ct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endParaRPr lang="en-US">
                <a:solidFill>
                  <a:srgbClr val="0070C0"/>
                </a:solidFill>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990" y="50574"/>
            <a:ext cx="8987621" cy="524120"/>
          </a:xfrm>
        </p:spPr>
        <p:txBody>
          <a:bodyPr>
            <a:normAutofit fontScale="90000"/>
          </a:bodyPr>
          <a:lstStyle/>
          <a:p>
            <a:r>
              <a:rPr lang="en-US"/>
              <a:t>Increasing Aggressor Row Active Time</a:t>
            </a:r>
            <a:endParaRPr lang="en-US"/>
          </a:p>
        </p:txBody>
      </p:sp>
      <p:pic>
        <p:nvPicPr>
          <p:cNvPr id="12" name="Picture 11"/>
          <p:cNvPicPr>
            <a:picLocks noChangeAspect="1"/>
          </p:cNvPicPr>
          <p:nvPr/>
        </p:nvPicPr>
        <p:blipFill rotWithShape="1">
          <a:blip r:embed="rId1">
            <a:extLst>
              <a:ext uri="{28A0092B-C50C-407E-A947-70E740481C1C}">
                <a14:useLocalDpi xmlns:a14="http://schemas.microsoft.com/office/drawing/2010/main" val="0"/>
              </a:ext>
            </a:extLst>
          </a:blip>
          <a:srcRect l="-1860" r="353"/>
          <a:stretch>
            <a:fillRect/>
          </a:stretch>
        </p:blipFill>
        <p:spPr>
          <a:xfrm>
            <a:off x="3485943" y="1537954"/>
            <a:ext cx="5104460" cy="2475712"/>
          </a:xfrm>
          <a:prstGeom prst="rect">
            <a:avLst/>
          </a:prstGeom>
        </p:spPr>
      </p:pic>
      <p:cxnSp>
        <p:nvCxnSpPr>
          <p:cNvPr id="6" name="Straight Arrow Connector 5"/>
          <p:cNvCxnSpPr/>
          <p:nvPr/>
        </p:nvCxnSpPr>
        <p:spPr>
          <a:xfrm flipV="1">
            <a:off x="4129397" y="1851649"/>
            <a:ext cx="3928804" cy="12300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48712" y="4064173"/>
            <a:ext cx="3811661" cy="398780"/>
          </a:xfrm>
          <a:prstGeom prst="rect">
            <a:avLst/>
          </a:prstGeom>
          <a:noFill/>
        </p:spPr>
        <p:txBody>
          <a:bodyPr wrap="square" rtlCol="0">
            <a:spAutoFit/>
          </a:bodyPr>
          <a:lstStyle/>
          <a:p>
            <a:pPr algn="ctr"/>
            <a:r>
              <a:rPr lang="en-US" sz="2000">
                <a:latin typeface="Cambria" panose="02040503050406030204" pitchFamily="18" charset="0"/>
              </a:rPr>
              <a:t>Aggressor Row Active Time (ns)</a:t>
            </a:r>
            <a:endParaRPr lang="en-US" sz="2000">
              <a:latin typeface="Cambria" panose="02040503050406030204" pitchFamily="18" charset="0"/>
            </a:endParaRPr>
          </a:p>
        </p:txBody>
      </p:sp>
      <p:sp>
        <p:nvSpPr>
          <p:cNvPr id="29" name="TextBox 28"/>
          <p:cNvSpPr txBox="1"/>
          <p:nvPr/>
        </p:nvSpPr>
        <p:spPr>
          <a:xfrm rot="16200000">
            <a:off x="1806986" y="2390854"/>
            <a:ext cx="2797165" cy="706755"/>
          </a:xfrm>
          <a:prstGeom prst="rect">
            <a:avLst/>
          </a:prstGeom>
          <a:noFill/>
        </p:spPr>
        <p:txBody>
          <a:bodyPr wrap="square" rtlCol="0">
            <a:spAutoFit/>
          </a:bodyPr>
          <a:lstStyle/>
          <a:p>
            <a:pPr algn="ctr"/>
            <a:r>
              <a:rPr lang="en-US" sz="2000">
                <a:latin typeface="Cambria" panose="02040503050406030204" pitchFamily="18" charset="0"/>
              </a:rPr>
              <a:t>Number of Bit Flips</a:t>
            </a:r>
            <a:endParaRPr lang="en-US" sz="2000">
              <a:latin typeface="Cambria" panose="02040503050406030204" pitchFamily="18" charset="0"/>
            </a:endParaRPr>
          </a:p>
          <a:p>
            <a:pPr algn="ctr"/>
            <a:r>
              <a:rPr lang="en-US" sz="2000">
                <a:latin typeface="Cambria" panose="02040503050406030204" pitchFamily="18" charset="0"/>
              </a:rPr>
              <a:t>per DRAM Row</a:t>
            </a:r>
            <a:endParaRPr lang="en-US" sz="2000">
              <a:latin typeface="Cambria" panose="02040503050406030204" pitchFamily="18" charset="0"/>
            </a:endParaRPr>
          </a:p>
        </p:txBody>
      </p:sp>
      <p:grpSp>
        <p:nvGrpSpPr>
          <p:cNvPr id="31" name="Group 30"/>
          <p:cNvGrpSpPr/>
          <p:nvPr/>
        </p:nvGrpSpPr>
        <p:grpSpPr>
          <a:xfrm>
            <a:off x="1524000" y="4914900"/>
            <a:ext cx="9144000" cy="1206500"/>
            <a:chOff x="0" y="4914900"/>
            <a:chExt cx="9144000" cy="1206500"/>
          </a:xfrm>
          <a:solidFill>
            <a:schemeClr val="accent1">
              <a:lumMod val="20000"/>
              <a:lumOff val="80000"/>
            </a:schemeClr>
          </a:solidFill>
        </p:grpSpPr>
        <p:sp>
          <p:nvSpPr>
            <p:cNvPr id="32" name="Rectangle 31"/>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17226" y="5020028"/>
              <a:ext cx="9026774" cy="953135"/>
            </a:xfrm>
            <a:prstGeom prst="rect">
              <a:avLst/>
            </a:prstGeom>
            <a:grpFill/>
          </p:spPr>
          <p:txBody>
            <a:bodyPr wrap="square" rtlCol="0">
              <a:spAutoFit/>
            </a:bodyPr>
            <a:lstStyle/>
            <a:p>
              <a:pPr algn="ctr"/>
              <a:r>
                <a:rPr lang="en-US" sz="2800">
                  <a:latin typeface="Cambria" panose="02040503050406030204"/>
                  <a:ea typeface="Cambria" panose="02040503050406030204"/>
                </a:rPr>
                <a:t>As the </a:t>
              </a:r>
              <a:r>
                <a:rPr lang="en-US" sz="2800" b="1">
                  <a:solidFill>
                    <a:srgbClr val="C00000"/>
                  </a:solidFill>
                  <a:latin typeface="Cambria" panose="02040503050406030204"/>
                  <a:ea typeface="Cambria" panose="02040503050406030204"/>
                </a:rPr>
                <a:t>aggressor row stays active longer</a:t>
              </a:r>
              <a:r>
                <a:rPr lang="en-US" sz="2800">
                  <a:latin typeface="Cambria" panose="02040503050406030204"/>
                  <a:ea typeface="Cambria" panose="02040503050406030204"/>
                </a:rPr>
                <a:t>, </a:t>
              </a:r>
              <a:br>
                <a:rPr lang="en-US" sz="2800">
                  <a:latin typeface="Cambria" panose="02040503050406030204"/>
                  <a:ea typeface="Cambria" panose="02040503050406030204"/>
                </a:rPr>
              </a:br>
              <a:r>
                <a:rPr lang="en-US" sz="2800" b="1">
                  <a:solidFill>
                    <a:srgbClr val="C00000"/>
                  </a:solidFill>
                  <a:latin typeface="Cambria" panose="02040503050406030204"/>
                  <a:ea typeface="Cambria" panose="02040503050406030204"/>
                </a:rPr>
                <a:t>more DRAM cells </a:t>
              </a:r>
              <a:r>
                <a:rPr lang="en-US" sz="2800">
                  <a:latin typeface="Cambria" panose="02040503050406030204"/>
                  <a:ea typeface="Cambria" panose="02040503050406030204"/>
                </a:rPr>
                <a:t>experience RowHammer bit flips</a:t>
              </a:r>
              <a:endParaRPr lang="en-US" sz="2800" b="1">
                <a:solidFill>
                  <a:srgbClr val="C00000"/>
                </a:solidFill>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990" y="50574"/>
            <a:ext cx="8987621" cy="524120"/>
          </a:xfrm>
        </p:spPr>
        <p:txBody>
          <a:bodyPr>
            <a:normAutofit fontScale="90000"/>
          </a:bodyPr>
          <a:lstStyle/>
          <a:p>
            <a:r>
              <a:rPr lang="en-US"/>
              <a:t>Increasing Aggressor Row Active Time</a:t>
            </a:r>
            <a:endParaRPr lang="en-US"/>
          </a:p>
        </p:txBody>
      </p:sp>
      <p:pic>
        <p:nvPicPr>
          <p:cNvPr id="12" name="Picture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392663" y="934466"/>
            <a:ext cx="7406674" cy="3641393"/>
          </a:xfrm>
          <a:prstGeom prst="rect">
            <a:avLst/>
          </a:prstGeom>
        </p:spPr>
      </p:pic>
      <p:grpSp>
        <p:nvGrpSpPr>
          <p:cNvPr id="25" name="Group 24"/>
          <p:cNvGrpSpPr/>
          <p:nvPr/>
        </p:nvGrpSpPr>
        <p:grpSpPr>
          <a:xfrm>
            <a:off x="3345467" y="1279999"/>
            <a:ext cx="6063370" cy="2335287"/>
            <a:chOff x="665748" y="2294021"/>
            <a:chExt cx="3626670" cy="1472303"/>
          </a:xfrm>
        </p:grpSpPr>
        <p:cxnSp>
          <p:nvCxnSpPr>
            <p:cNvPr id="6" name="Straight Arrow Connector 5"/>
            <p:cNvCxnSpPr/>
            <p:nvPr/>
          </p:nvCxnSpPr>
          <p:spPr>
            <a:xfrm flipV="1">
              <a:off x="745958" y="2294021"/>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65748" y="3235585"/>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960923" y="2329479"/>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824185" y="3285061"/>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3048000" y="4278136"/>
            <a:ext cx="6751337" cy="398780"/>
          </a:xfrm>
          <a:prstGeom prst="rect">
            <a:avLst/>
          </a:prstGeom>
          <a:solidFill>
            <a:schemeClr val="bg1"/>
          </a:solidFill>
        </p:spPr>
        <p:txBody>
          <a:bodyPr wrap="square" rtlCol="0">
            <a:spAutoFit/>
          </a:bodyPr>
          <a:lstStyle/>
          <a:p>
            <a:pPr algn="ctr"/>
            <a:r>
              <a:rPr lang="en-US" sz="2000">
                <a:latin typeface="Cambria" panose="02040503050406030204" pitchFamily="18" charset="0"/>
              </a:rPr>
              <a:t>Aggressor Row Active Time (ns)</a:t>
            </a:r>
            <a:endParaRPr lang="en-US" sz="2000">
              <a:latin typeface="Cambria" panose="02040503050406030204" pitchFamily="18" charset="0"/>
            </a:endParaRPr>
          </a:p>
        </p:txBody>
      </p:sp>
      <p:sp>
        <p:nvSpPr>
          <p:cNvPr id="56" name="TextBox 55"/>
          <p:cNvSpPr txBox="1"/>
          <p:nvPr/>
        </p:nvSpPr>
        <p:spPr>
          <a:xfrm rot="16200000">
            <a:off x="780291" y="2136727"/>
            <a:ext cx="3213611" cy="706755"/>
          </a:xfrm>
          <a:prstGeom prst="rect">
            <a:avLst/>
          </a:prstGeom>
          <a:solidFill>
            <a:schemeClr val="bg1"/>
          </a:solidFill>
        </p:spPr>
        <p:txBody>
          <a:bodyPr wrap="square" rtlCol="0">
            <a:spAutoFit/>
          </a:bodyPr>
          <a:lstStyle/>
          <a:p>
            <a:pPr algn="ctr"/>
            <a:r>
              <a:rPr lang="en-US" sz="2000">
                <a:latin typeface="Cambria" panose="02040503050406030204" pitchFamily="18" charset="0"/>
              </a:rPr>
              <a:t>Number of Bit Flips</a:t>
            </a:r>
            <a:endParaRPr lang="en-US" sz="2000">
              <a:latin typeface="Cambria" panose="02040503050406030204" pitchFamily="18" charset="0"/>
            </a:endParaRPr>
          </a:p>
          <a:p>
            <a:pPr algn="ctr"/>
            <a:r>
              <a:rPr lang="en-US" sz="2000">
                <a:latin typeface="Cambria" panose="02040503050406030204" pitchFamily="18" charset="0"/>
              </a:rPr>
              <a:t>per DRAM Row</a:t>
            </a:r>
            <a:endParaRPr lang="en-US" sz="2000">
              <a:latin typeface="Cambria" panose="02040503050406030204" pitchFamily="18" charset="0"/>
            </a:endParaRPr>
          </a:p>
        </p:txBody>
      </p:sp>
      <p:grpSp>
        <p:nvGrpSpPr>
          <p:cNvPr id="67" name="Group 66"/>
          <p:cNvGrpSpPr/>
          <p:nvPr/>
        </p:nvGrpSpPr>
        <p:grpSpPr>
          <a:xfrm>
            <a:off x="1524000" y="4914900"/>
            <a:ext cx="9144000" cy="1206500"/>
            <a:chOff x="0" y="4914900"/>
            <a:chExt cx="9144000" cy="1206500"/>
          </a:xfrm>
          <a:solidFill>
            <a:schemeClr val="accent1">
              <a:lumMod val="20000"/>
              <a:lumOff val="80000"/>
            </a:schemeClr>
          </a:solidFill>
        </p:grpSpPr>
        <p:sp>
          <p:nvSpPr>
            <p:cNvPr id="68" name="Rectangle 67"/>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17226" y="5020028"/>
              <a:ext cx="9026774" cy="953135"/>
            </a:xfrm>
            <a:prstGeom prst="rect">
              <a:avLst/>
            </a:prstGeom>
            <a:grpFill/>
          </p:spPr>
          <p:txBody>
            <a:bodyPr wrap="square" rtlCol="0">
              <a:spAutoFit/>
            </a:bodyPr>
            <a:lstStyle/>
            <a:p>
              <a:pPr algn="ctr"/>
              <a:r>
                <a:rPr lang="en-US" sz="2800">
                  <a:latin typeface="Cambria" panose="02040503050406030204"/>
                  <a:ea typeface="Cambria" panose="02040503050406030204"/>
                </a:rPr>
                <a:t>As the </a:t>
              </a:r>
              <a:r>
                <a:rPr lang="en-US" sz="2800" b="1">
                  <a:solidFill>
                    <a:srgbClr val="C00000"/>
                  </a:solidFill>
                  <a:latin typeface="Cambria" panose="02040503050406030204"/>
                  <a:ea typeface="Cambria" panose="02040503050406030204"/>
                </a:rPr>
                <a:t>aggressor row stays active longer</a:t>
              </a:r>
              <a:r>
                <a:rPr lang="en-US" sz="2800">
                  <a:latin typeface="Cambria" panose="02040503050406030204"/>
                  <a:ea typeface="Cambria" panose="02040503050406030204"/>
                </a:rPr>
                <a:t>, </a:t>
              </a:r>
              <a:br>
                <a:rPr lang="en-US" sz="2800">
                  <a:latin typeface="Cambria" panose="02040503050406030204"/>
                  <a:ea typeface="Cambria" panose="02040503050406030204"/>
                </a:rPr>
              </a:br>
              <a:r>
                <a:rPr lang="en-US" sz="2800" b="1">
                  <a:solidFill>
                    <a:srgbClr val="C00000"/>
                  </a:solidFill>
                  <a:latin typeface="Cambria" panose="02040503050406030204"/>
                  <a:ea typeface="Cambria" panose="02040503050406030204"/>
                </a:rPr>
                <a:t>more DRAM cells </a:t>
              </a:r>
              <a:r>
                <a:rPr lang="en-US" sz="2800">
                  <a:latin typeface="Cambria" panose="02040503050406030204"/>
                  <a:ea typeface="Cambria" panose="02040503050406030204"/>
                </a:rPr>
                <a:t>experience RowHammer bit flips</a:t>
              </a:r>
              <a:endParaRPr lang="en-US" sz="2800" b="1">
                <a:solidFill>
                  <a:srgbClr val="C00000"/>
                </a:solidFill>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990" y="50574"/>
            <a:ext cx="8987621" cy="524120"/>
          </a:xfrm>
        </p:spPr>
        <p:txBody>
          <a:bodyPr>
            <a:normAutofit fontScale="90000"/>
          </a:bodyPr>
          <a:lstStyle/>
          <a:p>
            <a:r>
              <a:rPr lang="en-US"/>
              <a:t>Increasing Aggressor Row Active Time</a:t>
            </a:r>
            <a:endParaRPr lang="en-US"/>
          </a:p>
        </p:txBody>
      </p:sp>
      <p:sp>
        <p:nvSpPr>
          <p:cNvPr id="10" name="TextBox 9"/>
          <p:cNvSpPr txBox="1"/>
          <p:nvPr/>
        </p:nvSpPr>
        <p:spPr>
          <a:xfrm>
            <a:off x="4742366" y="4141758"/>
            <a:ext cx="3811661" cy="398780"/>
          </a:xfrm>
          <a:prstGeom prst="rect">
            <a:avLst/>
          </a:prstGeom>
          <a:noFill/>
        </p:spPr>
        <p:txBody>
          <a:bodyPr wrap="square" rtlCol="0">
            <a:spAutoFit/>
          </a:bodyPr>
          <a:lstStyle/>
          <a:p>
            <a:pPr algn="ctr"/>
            <a:r>
              <a:rPr lang="en-US" sz="2000">
                <a:latin typeface="Cambria" panose="02040503050406030204" pitchFamily="18" charset="0"/>
              </a:rPr>
              <a:t>Aggressor Row Active Time (ns)</a:t>
            </a:r>
            <a:endParaRPr lang="en-US" sz="2000">
              <a:latin typeface="Cambria" panose="02040503050406030204" pitchFamily="18" charset="0"/>
            </a:endParaRPr>
          </a:p>
        </p:txBody>
      </p:sp>
      <p:sp>
        <p:nvSpPr>
          <p:cNvPr id="29" name="TextBox 28"/>
          <p:cNvSpPr txBox="1"/>
          <p:nvPr/>
        </p:nvSpPr>
        <p:spPr>
          <a:xfrm rot="16200000">
            <a:off x="1111335" y="2264329"/>
            <a:ext cx="3565262" cy="706755"/>
          </a:xfrm>
          <a:prstGeom prst="rect">
            <a:avLst/>
          </a:prstGeom>
          <a:noFill/>
        </p:spPr>
        <p:txBody>
          <a:bodyPr wrap="square" rtlCol="0">
            <a:spAutoFit/>
          </a:bodyPr>
          <a:lstStyle/>
          <a:p>
            <a:pPr algn="ctr"/>
            <a:r>
              <a:rPr lang="en-US" sz="2000">
                <a:latin typeface="Cambria" panose="02040503050406030204" pitchFamily="18" charset="0"/>
              </a:rPr>
              <a:t>Minimum Activation Count </a:t>
            </a:r>
            <a:endParaRPr lang="en-US" sz="2000">
              <a:latin typeface="Cambria" panose="02040503050406030204" pitchFamily="18" charset="0"/>
            </a:endParaRPr>
          </a:p>
          <a:p>
            <a:pPr algn="ctr"/>
            <a:r>
              <a:rPr lang="en-US" sz="2000">
                <a:latin typeface="Cambria" panose="02040503050406030204" pitchFamily="18" charset="0"/>
              </a:rPr>
              <a:t>to Observe a Bit Flip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000">
              <a:latin typeface="Cambria" panose="02040503050406030204" pitchFamily="18" charset="0"/>
            </a:endParaRPr>
          </a:p>
        </p:txBody>
      </p:sp>
      <p:grpSp>
        <p:nvGrpSpPr>
          <p:cNvPr id="78" name="Group 77"/>
          <p:cNvGrpSpPr/>
          <p:nvPr/>
        </p:nvGrpSpPr>
        <p:grpSpPr>
          <a:xfrm>
            <a:off x="1524000" y="4914900"/>
            <a:ext cx="9144000" cy="1206500"/>
            <a:chOff x="0" y="4914900"/>
            <a:chExt cx="9144000" cy="1206500"/>
          </a:xfrm>
        </p:grpSpPr>
        <p:sp>
          <p:nvSpPr>
            <p:cNvPr id="79" name="Rectangle 78"/>
            <p:cNvSpPr/>
            <p:nvPr/>
          </p:nvSpPr>
          <p:spPr>
            <a:xfrm>
              <a:off x="0" y="4914900"/>
              <a:ext cx="9144000" cy="1206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17226" y="5020028"/>
              <a:ext cx="9026774" cy="953135"/>
            </a:xfrm>
            <a:prstGeom prst="rect">
              <a:avLst/>
            </a:prstGeom>
            <a:noFill/>
          </p:spPr>
          <p:txBody>
            <a:bodyPr wrap="square" rtlCol="0">
              <a:spAutoFit/>
            </a:bodyPr>
            <a:lstStyle/>
            <a:p>
              <a:pPr algn="ctr"/>
              <a:r>
                <a:rPr lang="en-US" sz="2800" b="1">
                  <a:solidFill>
                    <a:srgbClr val="C00000"/>
                  </a:solidFill>
                  <a:latin typeface="Cambria" panose="02040503050406030204" pitchFamily="18" charset="0"/>
                </a:rPr>
                <a:t>Fewer activations </a:t>
              </a:r>
              <a:r>
                <a:rPr lang="en-US" sz="2800">
                  <a:latin typeface="Cambria" panose="02040503050406030204" pitchFamily="18" charset="0"/>
                </a:rPr>
                <a:t>are required to cause RowHammer bit flips when aggressor rows stay active </a:t>
              </a:r>
              <a:r>
                <a:rPr lang="en-US" sz="2800" b="1">
                  <a:solidFill>
                    <a:srgbClr val="C55910"/>
                  </a:solidFill>
                  <a:latin typeface="Cambria" panose="02040503050406030204" pitchFamily="18" charset="0"/>
                </a:rPr>
                <a:t>for longer time</a:t>
              </a:r>
              <a:endParaRPr lang="en-US" sz="2800" b="1">
                <a:solidFill>
                  <a:srgbClr val="C55910"/>
                </a:solidFill>
                <a:latin typeface="Cambria" panose="02040503050406030204" pitchFamily="18" charset="0"/>
              </a:endParaRPr>
            </a:p>
          </p:txBody>
        </p:sp>
      </p:grpSp>
      <p:pic>
        <p:nvPicPr>
          <p:cNvPr id="35" name="Picture 34"/>
          <p:cNvPicPr>
            <a:picLocks noChangeAspect="1"/>
          </p:cNvPicPr>
          <p:nvPr/>
        </p:nvPicPr>
        <p:blipFill rotWithShape="1">
          <a:blip r:embed="rId1">
            <a:extLst>
              <a:ext uri="{28A0092B-C50C-407E-A947-70E740481C1C}">
                <a14:useLocalDpi xmlns:a14="http://schemas.microsoft.com/office/drawing/2010/main" val="0"/>
              </a:ext>
            </a:extLst>
          </a:blip>
          <a:srcRect l="4345" t="43721" r="47678" b="9968"/>
          <a:stretch>
            <a:fillRect/>
          </a:stretch>
        </p:blipFill>
        <p:spPr>
          <a:xfrm>
            <a:off x="3247909" y="1378090"/>
            <a:ext cx="5691782" cy="2763668"/>
          </a:xfrm>
          <a:prstGeom prst="rect">
            <a:avLst/>
          </a:prstGeom>
        </p:spPr>
      </p:pic>
      <p:cxnSp>
        <p:nvCxnSpPr>
          <p:cNvPr id="43" name="Straight Arrow Connector 42"/>
          <p:cNvCxnSpPr/>
          <p:nvPr/>
        </p:nvCxnSpPr>
        <p:spPr>
          <a:xfrm>
            <a:off x="4444562" y="1941750"/>
            <a:ext cx="4407271" cy="81817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1">
            <a:extLst>
              <a:ext uri="{28A0092B-C50C-407E-A947-70E740481C1C}">
                <a14:useLocalDpi xmlns:a14="http://schemas.microsoft.com/office/drawing/2010/main" val="0"/>
              </a:ext>
            </a:extLst>
          </a:blip>
          <a:srcRect l="3947" b="8136"/>
          <a:stretch>
            <a:fillRect/>
          </a:stretch>
        </p:blipFill>
        <p:spPr>
          <a:xfrm>
            <a:off x="2353737" y="740084"/>
            <a:ext cx="7230044" cy="3478348"/>
          </a:xfrm>
          <a:prstGeom prst="rect">
            <a:avLst/>
          </a:prstGeom>
        </p:spPr>
      </p:pic>
      <p:sp>
        <p:nvSpPr>
          <p:cNvPr id="2" name="Title 1"/>
          <p:cNvSpPr>
            <a:spLocks noGrp="1"/>
          </p:cNvSpPr>
          <p:nvPr>
            <p:ph type="title"/>
          </p:nvPr>
        </p:nvSpPr>
        <p:spPr>
          <a:xfrm>
            <a:off x="1599990" y="50574"/>
            <a:ext cx="8987621" cy="524120"/>
          </a:xfrm>
        </p:spPr>
        <p:txBody>
          <a:bodyPr>
            <a:normAutofit fontScale="90000"/>
          </a:bodyPr>
          <a:lstStyle/>
          <a:p>
            <a:r>
              <a:rPr lang="en-US"/>
              <a:t>Increasing Aggressor Row Active Time</a:t>
            </a:r>
            <a:endParaRPr lang="en-US"/>
          </a:p>
        </p:txBody>
      </p:sp>
      <p:sp>
        <p:nvSpPr>
          <p:cNvPr id="55" name="TextBox 54"/>
          <p:cNvSpPr txBox="1"/>
          <p:nvPr/>
        </p:nvSpPr>
        <p:spPr>
          <a:xfrm>
            <a:off x="2975500" y="4130872"/>
            <a:ext cx="6608281" cy="398780"/>
          </a:xfrm>
          <a:prstGeom prst="rect">
            <a:avLst/>
          </a:prstGeom>
          <a:solidFill>
            <a:schemeClr val="bg1"/>
          </a:solidFill>
        </p:spPr>
        <p:txBody>
          <a:bodyPr wrap="square" rtlCol="0">
            <a:spAutoFit/>
          </a:bodyPr>
          <a:lstStyle/>
          <a:p>
            <a:pPr algn="ctr"/>
            <a:r>
              <a:rPr lang="en-US" sz="2000">
                <a:latin typeface="Cambria" panose="02040503050406030204" pitchFamily="18" charset="0"/>
              </a:rPr>
              <a:t>Aggressor Row Active Time (ns)</a:t>
            </a:r>
            <a:endParaRPr lang="en-US" sz="2000">
              <a:latin typeface="Cambria" panose="02040503050406030204" pitchFamily="18" charset="0"/>
            </a:endParaRPr>
          </a:p>
        </p:txBody>
      </p:sp>
      <p:sp>
        <p:nvSpPr>
          <p:cNvPr id="56" name="TextBox 55"/>
          <p:cNvSpPr txBox="1"/>
          <p:nvPr/>
        </p:nvSpPr>
        <p:spPr>
          <a:xfrm rot="16200000">
            <a:off x="181249" y="2019491"/>
            <a:ext cx="3644744" cy="706755"/>
          </a:xfrm>
          <a:prstGeom prst="rect">
            <a:avLst/>
          </a:prstGeom>
          <a:solidFill>
            <a:schemeClr val="bg1"/>
          </a:solidFill>
        </p:spPr>
        <p:txBody>
          <a:bodyPr wrap="square" rtlCol="0">
            <a:spAutoFit/>
          </a:bodyPr>
          <a:lstStyle/>
          <a:p>
            <a:pPr algn="ctr"/>
            <a:r>
              <a:rPr lang="en-US" sz="2000">
                <a:latin typeface="Cambria" panose="02040503050406030204" pitchFamily="18" charset="0"/>
              </a:rPr>
              <a:t>Minimum Activation Count </a:t>
            </a:r>
            <a:endParaRPr lang="en-US" sz="2000">
              <a:latin typeface="Cambria" panose="02040503050406030204" pitchFamily="18" charset="0"/>
            </a:endParaRPr>
          </a:p>
          <a:p>
            <a:pPr algn="ctr"/>
            <a:r>
              <a:rPr lang="en-US" sz="2000">
                <a:latin typeface="Cambria" panose="02040503050406030204" pitchFamily="18" charset="0"/>
              </a:rPr>
              <a:t>to Observe a Bit Flip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000">
              <a:latin typeface="Cambria" panose="02040503050406030204" pitchFamily="18" charset="0"/>
            </a:endParaRPr>
          </a:p>
        </p:txBody>
      </p:sp>
      <p:grpSp>
        <p:nvGrpSpPr>
          <p:cNvPr id="63" name="Group 62"/>
          <p:cNvGrpSpPr/>
          <p:nvPr/>
        </p:nvGrpSpPr>
        <p:grpSpPr>
          <a:xfrm>
            <a:off x="1817723" y="4696294"/>
            <a:ext cx="8556554" cy="1639241"/>
            <a:chOff x="1643281" y="4277223"/>
            <a:chExt cx="6864225" cy="1467717"/>
          </a:xfrm>
        </p:grpSpPr>
        <p:sp>
          <p:nvSpPr>
            <p:cNvPr id="64" name="Rounded Rectangle 63"/>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65" name="Round Same Side Corner Rectangle 64"/>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8</a:t>
              </a:r>
              <a:endParaRPr lang="en-US" sz="1400" b="1">
                <a:latin typeface="Cambria" panose="02040503050406030204" pitchFamily="18" charset="0"/>
              </a:endParaRPr>
            </a:p>
          </p:txBody>
        </p:sp>
        <p:sp>
          <p:nvSpPr>
            <p:cNvPr id="66" name="TextBox 65"/>
            <p:cNvSpPr txBox="1"/>
            <p:nvPr/>
          </p:nvSpPr>
          <p:spPr>
            <a:xfrm>
              <a:off x="1643281" y="4635645"/>
              <a:ext cx="6864225" cy="1073434"/>
            </a:xfrm>
            <a:prstGeom prst="rect">
              <a:avLst/>
            </a:prstGeom>
            <a:noFill/>
          </p:spPr>
          <p:txBody>
            <a:bodyPr wrap="square" lIns="180000" rtlCol="0">
              <a:spAutoFit/>
            </a:bodyPr>
            <a:lstStyle/>
            <a:p>
              <a:pPr algn="ctr"/>
              <a:r>
                <a:rPr lang="en-US" sz="2400">
                  <a:latin typeface="Cambria" panose="02040503050406030204"/>
                  <a:ea typeface="Cambria" panose="02040503050406030204"/>
                </a:rPr>
                <a:t>As the </a:t>
              </a:r>
              <a:r>
                <a:rPr lang="en-US" sz="2400" b="1">
                  <a:solidFill>
                    <a:srgbClr val="C00000"/>
                  </a:solidFill>
                  <a:latin typeface="Cambria" panose="02040503050406030204"/>
                  <a:ea typeface="Cambria" panose="02040503050406030204"/>
                </a:rPr>
                <a:t>aggressor row stays active longer</a:t>
              </a:r>
              <a:r>
                <a:rPr lang="en-US" sz="2400">
                  <a:latin typeface="Cambria" panose="02040503050406030204"/>
                  <a:ea typeface="Cambria" panose="02040503050406030204"/>
                </a:rPr>
                <a:t>, </a:t>
              </a:r>
              <a:br>
                <a:rPr lang="en-US" sz="2400">
                  <a:latin typeface="Cambria" panose="02040503050406030204"/>
                  <a:ea typeface="Cambria" panose="02040503050406030204"/>
                </a:rPr>
              </a:br>
              <a:r>
                <a:rPr lang="en-US" sz="2400" b="1">
                  <a:solidFill>
                    <a:srgbClr val="C00000"/>
                  </a:solidFill>
                  <a:latin typeface="Cambria" panose="02040503050406030204"/>
                  <a:ea typeface="Cambria" panose="02040503050406030204"/>
                </a:rPr>
                <a:t>more DRAM cells </a:t>
              </a:r>
              <a:r>
                <a:rPr lang="en-US" sz="2400">
                  <a:latin typeface="Cambria" panose="02040503050406030204"/>
                  <a:ea typeface="Cambria" panose="02040503050406030204"/>
                </a:rPr>
                <a:t>experience RowHammer bit flips and they experience RowHammer bit flips </a:t>
              </a:r>
              <a:r>
                <a:rPr lang="en-US" sz="2400" b="1">
                  <a:solidFill>
                    <a:srgbClr val="C00000"/>
                  </a:solidFill>
                  <a:latin typeface="Cambria" panose="02040503050406030204"/>
                  <a:ea typeface="Cambria" panose="02040503050406030204"/>
                </a:rPr>
                <a:t>at lower activation counts</a:t>
              </a:r>
              <a:r>
                <a:rPr lang="en-US" sz="2400">
                  <a:solidFill>
                    <a:schemeClr val="bg1"/>
                  </a:solidFill>
                  <a:latin typeface="Cambria" panose="02040503050406030204"/>
                  <a:ea typeface="Cambria" panose="02040503050406030204"/>
                </a:rPr>
                <a:t> </a:t>
              </a:r>
              <a:endParaRPr lang="en-US" sz="2800">
                <a:solidFill>
                  <a:schemeClr val="bg1"/>
                </a:solidFill>
                <a:latin typeface="Cambria" panose="02040503050406030204" pitchFamily="18" charset="0"/>
              </a:endParaRPr>
            </a:p>
          </p:txBody>
        </p:sp>
      </p:grpSp>
      <p:grpSp>
        <p:nvGrpSpPr>
          <p:cNvPr id="17" name="Group 16"/>
          <p:cNvGrpSpPr/>
          <p:nvPr/>
        </p:nvGrpSpPr>
        <p:grpSpPr>
          <a:xfrm>
            <a:off x="3061624" y="1048513"/>
            <a:ext cx="6423752" cy="2145791"/>
            <a:chOff x="5280416" y="2279361"/>
            <a:chExt cx="3701771" cy="1246331"/>
          </a:xfrm>
        </p:grpSpPr>
        <p:cxnSp>
          <p:nvCxnSpPr>
            <p:cNvPr id="18" name="Straight Arrow Connector 17"/>
            <p:cNvCxnSpPr/>
            <p:nvPr/>
          </p:nvCxnSpPr>
          <p:spPr>
            <a:xfrm>
              <a:off x="5280416" y="2279361"/>
              <a:ext cx="1563182" cy="2692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280416" y="3285061"/>
              <a:ext cx="1563182" cy="2406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342641" y="2323468"/>
              <a:ext cx="1639546" cy="1739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342641" y="3226050"/>
              <a:ext cx="1563182" cy="2692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226" y="0"/>
            <a:ext cx="8514155" cy="639155"/>
          </a:xfrm>
        </p:spPr>
        <p:txBody>
          <a:bodyPr>
            <a:normAutofit fontScale="90000"/>
          </a:bodyPr>
          <a:lstStyle/>
          <a:p>
            <a:r>
              <a:rPr lang="en-US"/>
              <a:t>Also in the Paper</a:t>
            </a:r>
            <a:endParaRPr lang="en-US"/>
          </a:p>
        </p:txBody>
      </p:sp>
      <p:sp>
        <p:nvSpPr>
          <p:cNvPr id="16" name="Rectangle 15"/>
          <p:cNvSpPr/>
          <p:nvPr/>
        </p:nvSpPr>
        <p:spPr>
          <a:xfrm>
            <a:off x="7255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25798" y="625045"/>
            <a:ext cx="8748479" cy="829945"/>
          </a:xfrm>
          <a:prstGeom prst="rect">
            <a:avLst/>
          </a:prstGeom>
        </p:spPr>
        <p:txBody>
          <a:bodyPr wrap="square" lIns="91440" tIns="45720" rIns="91440" bIns="45720" anchor="t">
            <a:spAutoFit/>
          </a:bodyPr>
          <a:lstStyle/>
          <a:p>
            <a:r>
              <a:rPr lang="en-US" sz="2400">
                <a:latin typeface="Cambria" panose="02040503050406030204"/>
                <a:ea typeface="Cambria" panose="02040503050406030204"/>
              </a:rPr>
              <a:t>The </a:t>
            </a:r>
            <a:r>
              <a:rPr lang="en-US" sz="2400" b="1">
                <a:latin typeface="Cambria" panose="02040503050406030204"/>
                <a:ea typeface="Cambria" panose="02040503050406030204"/>
              </a:rPr>
              <a:t>variation </a:t>
            </a:r>
            <a:r>
              <a:rPr lang="en-US" sz="2400">
                <a:latin typeface="Cambria" panose="02040503050406030204"/>
                <a:ea typeface="Cambria" panose="02040503050406030204"/>
              </a:rPr>
              <a:t>in aggressor row active time’s effects across DRAM rows and the effect of increasing </a:t>
            </a:r>
            <a:r>
              <a:rPr lang="en-US" sz="2400" b="1">
                <a:latin typeface="Cambria" panose="02040503050406030204"/>
                <a:ea typeface="Cambria" panose="02040503050406030204"/>
              </a:rPr>
              <a:t>bank </a:t>
            </a:r>
            <a:r>
              <a:rPr lang="en-US" sz="2400" b="1" err="1">
                <a:latin typeface="Cambria" panose="02040503050406030204"/>
                <a:ea typeface="Cambria" panose="02040503050406030204"/>
              </a:rPr>
              <a:t>precharged</a:t>
            </a:r>
            <a:r>
              <a:rPr lang="en-US" sz="2400" b="1">
                <a:latin typeface="Cambria" panose="02040503050406030204"/>
                <a:ea typeface="Cambria" panose="02040503050406030204"/>
              </a:rPr>
              <a:t> time</a:t>
            </a:r>
            <a:endParaRPr lang="en-US" sz="1600" b="1"/>
          </a:p>
        </p:txBody>
      </p:sp>
      <p:grpSp>
        <p:nvGrpSpPr>
          <p:cNvPr id="12" name="Group 11"/>
          <p:cNvGrpSpPr/>
          <p:nvPr/>
        </p:nvGrpSpPr>
        <p:grpSpPr>
          <a:xfrm>
            <a:off x="1817723" y="1554138"/>
            <a:ext cx="8556554" cy="1313868"/>
            <a:chOff x="1643281" y="4277223"/>
            <a:chExt cx="6864225" cy="1467717"/>
          </a:xfrm>
        </p:grpSpPr>
        <p:sp>
          <p:nvSpPr>
            <p:cNvPr id="13" name="Rounded Rectangle 12"/>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9</a:t>
              </a:r>
              <a:endParaRPr lang="en-US" sz="1400" b="1">
                <a:latin typeface="Cambria" panose="02040503050406030204" pitchFamily="18" charset="0"/>
              </a:endParaRPr>
            </a:p>
          </p:txBody>
        </p:sp>
        <p:sp>
          <p:nvSpPr>
            <p:cNvPr id="17" name="TextBox 16"/>
            <p:cNvSpPr txBox="1"/>
            <p:nvPr/>
          </p:nvSpPr>
          <p:spPr>
            <a:xfrm>
              <a:off x="1643281" y="4731882"/>
              <a:ext cx="6864225" cy="927128"/>
            </a:xfrm>
            <a:prstGeom prst="rect">
              <a:avLst/>
            </a:prstGeom>
            <a:noFill/>
          </p:spPr>
          <p:txBody>
            <a:bodyPr wrap="square" lIns="180000" rtlCol="0">
              <a:spAutoFit/>
            </a:bodyPr>
            <a:lstStyle/>
            <a:p>
              <a:pPr algn="ctr"/>
              <a:r>
                <a:rPr lang="en-US" sz="2400">
                  <a:latin typeface="Cambria" panose="02040503050406030204"/>
                  <a:ea typeface="Cambria" panose="02040503050406030204"/>
                </a:rPr>
                <a:t>As the </a:t>
              </a:r>
              <a:r>
                <a:rPr lang="en-US" sz="2400" b="1">
                  <a:latin typeface="Cambria" panose="02040503050406030204"/>
                  <a:ea typeface="Cambria" panose="02040503050406030204"/>
                </a:rPr>
                <a:t>aggressor row stays active longer</a:t>
              </a:r>
              <a:r>
                <a:rPr lang="en-US" sz="2400">
                  <a:latin typeface="Cambria" panose="02040503050406030204"/>
                  <a:ea typeface="Cambria" panose="02040503050406030204"/>
                </a:rPr>
                <a:t>, the RowHammer vulnerability </a:t>
              </a:r>
              <a:r>
                <a:rPr lang="en-US" sz="2400" b="1">
                  <a:solidFill>
                    <a:srgbClr val="C00000"/>
                  </a:solidFill>
                  <a:latin typeface="Cambria" panose="02040503050406030204"/>
                  <a:ea typeface="Cambria" panose="02040503050406030204"/>
                </a:rPr>
                <a:t>consistently worsens </a:t>
              </a:r>
              <a:r>
                <a:rPr lang="en-US" sz="2400">
                  <a:latin typeface="Cambria" panose="02040503050406030204" pitchFamily="18" charset="0"/>
                </a:rPr>
                <a:t>across</a:t>
              </a:r>
              <a:r>
                <a:rPr lang="en-US" sz="2400" b="1">
                  <a:solidFill>
                    <a:srgbClr val="8B268C"/>
                  </a:solidFill>
                  <a:latin typeface="Cambria" panose="02040503050406030204" pitchFamily="18" charset="0"/>
                </a:rPr>
                <a:t> </a:t>
              </a:r>
              <a:r>
                <a:rPr lang="en-US" sz="2400">
                  <a:latin typeface="Cambria" panose="02040503050406030204" pitchFamily="18" charset="0"/>
                </a:rPr>
                <a:t>tested DRAM rows</a:t>
              </a:r>
              <a:endParaRPr lang="en-US" sz="2400" b="1">
                <a:latin typeface="Cambria" panose="02040503050406030204"/>
                <a:ea typeface="Cambria" panose="02040503050406030204"/>
              </a:endParaRPr>
            </a:p>
          </p:txBody>
        </p:sp>
      </p:grpSp>
      <p:grpSp>
        <p:nvGrpSpPr>
          <p:cNvPr id="18" name="Group 17"/>
          <p:cNvGrpSpPr/>
          <p:nvPr/>
        </p:nvGrpSpPr>
        <p:grpSpPr>
          <a:xfrm>
            <a:off x="1817723" y="3117217"/>
            <a:ext cx="8556554" cy="1607064"/>
            <a:chOff x="1643281" y="3949695"/>
            <a:chExt cx="6864225" cy="1795245"/>
          </a:xfrm>
        </p:grpSpPr>
        <p:sp>
          <p:nvSpPr>
            <p:cNvPr id="20" name="Rounded Rectangle 19"/>
            <p:cNvSpPr/>
            <p:nvPr/>
          </p:nvSpPr>
          <p:spPr>
            <a:xfrm>
              <a:off x="1643281" y="3949695"/>
              <a:ext cx="6864225" cy="17952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p:cNvSpPr/>
            <p:nvPr/>
          </p:nvSpPr>
          <p:spPr>
            <a:xfrm>
              <a:off x="1643281" y="3949695"/>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10</a:t>
              </a:r>
              <a:endParaRPr lang="en-US" sz="1400" b="1">
                <a:latin typeface="Cambria" panose="02040503050406030204" pitchFamily="18" charset="0"/>
              </a:endParaRPr>
            </a:p>
          </p:txBody>
        </p:sp>
        <p:sp>
          <p:nvSpPr>
            <p:cNvPr id="22" name="TextBox 21"/>
            <p:cNvSpPr txBox="1"/>
            <p:nvPr/>
          </p:nvSpPr>
          <p:spPr>
            <a:xfrm>
              <a:off x="1643281" y="4361829"/>
              <a:ext cx="6864225" cy="1339264"/>
            </a:xfrm>
            <a:prstGeom prst="rect">
              <a:avLst/>
            </a:prstGeom>
            <a:noFill/>
          </p:spPr>
          <p:txBody>
            <a:bodyPr wrap="square" lIns="180000" rtlCol="0">
              <a:spAutoFit/>
            </a:bodyPr>
            <a:lstStyle/>
            <a:p>
              <a:pPr algn="ctr"/>
              <a:r>
                <a:rPr lang="en-US" sz="2400">
                  <a:latin typeface="Cambria" panose="02040503050406030204" pitchFamily="18" charset="0"/>
                </a:rPr>
                <a:t>As the </a:t>
              </a:r>
              <a:r>
                <a:rPr lang="en-US" sz="2400" b="1">
                  <a:latin typeface="Cambria" panose="02040503050406030204" pitchFamily="18" charset="0"/>
                </a:rPr>
                <a:t>bank stays </a:t>
              </a:r>
              <a:r>
                <a:rPr lang="en-US" sz="2400" b="1" err="1">
                  <a:latin typeface="Cambria" panose="02040503050406030204" pitchFamily="18" charset="0"/>
                </a:rPr>
                <a:t>precharged</a:t>
              </a:r>
              <a:r>
                <a:rPr lang="en-US" sz="2400" b="1">
                  <a:latin typeface="Cambria" panose="02040503050406030204" pitchFamily="18" charset="0"/>
                </a:rPr>
                <a:t> longer</a:t>
              </a:r>
              <a:r>
                <a:rPr lang="en-US" sz="2400">
                  <a:latin typeface="Cambria" panose="02040503050406030204" pitchFamily="18" charset="0"/>
                </a:rPr>
                <a:t>, </a:t>
              </a:r>
              <a:r>
                <a:rPr lang="en-US" sz="2400" b="1">
                  <a:solidFill>
                    <a:srgbClr val="538233"/>
                  </a:solidFill>
                  <a:latin typeface="Cambria" panose="02040503050406030204" pitchFamily="18" charset="0"/>
                </a:rPr>
                <a:t>fewer DRAM cells </a:t>
              </a:r>
              <a:r>
                <a:rPr lang="en-US" sz="2400">
                  <a:latin typeface="Cambria" panose="02040503050406030204" pitchFamily="18" charset="0"/>
                </a:rPr>
                <a:t>experience RowHammer bit flips and they experience RowHammer bit flips </a:t>
              </a:r>
              <a:r>
                <a:rPr lang="en-US" sz="2400" b="1">
                  <a:solidFill>
                    <a:srgbClr val="538233"/>
                  </a:solidFill>
                  <a:latin typeface="Cambria" panose="02040503050406030204" pitchFamily="18" charset="0"/>
                </a:rPr>
                <a:t>at higher activation counts</a:t>
              </a:r>
              <a:r>
                <a:rPr lang="en-US" sz="2400">
                  <a:solidFill>
                    <a:srgbClr val="538233"/>
                  </a:solidFill>
                  <a:latin typeface="Cambria" panose="02040503050406030204" pitchFamily="18" charset="0"/>
                </a:rPr>
                <a:t> </a:t>
              </a:r>
              <a:endParaRPr lang="en-US" sz="2800">
                <a:solidFill>
                  <a:srgbClr val="538233"/>
                </a:solidFill>
                <a:latin typeface="Cambria" panose="02040503050406030204" pitchFamily="18" charset="0"/>
              </a:endParaRPr>
            </a:p>
          </p:txBody>
        </p:sp>
      </p:grpSp>
      <p:grpSp>
        <p:nvGrpSpPr>
          <p:cNvPr id="23" name="Group 22"/>
          <p:cNvGrpSpPr/>
          <p:nvPr/>
        </p:nvGrpSpPr>
        <p:grpSpPr>
          <a:xfrm>
            <a:off x="1833151" y="4977672"/>
            <a:ext cx="8556554" cy="1313868"/>
            <a:chOff x="1643281" y="4277223"/>
            <a:chExt cx="6864225" cy="1467717"/>
          </a:xfrm>
        </p:grpSpPr>
        <p:sp>
          <p:nvSpPr>
            <p:cNvPr id="25" name="Rounded Rectangle 24"/>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6" name="Round Same Side Corner Rectangle 25"/>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11</a:t>
              </a:r>
              <a:endParaRPr lang="en-US" sz="1400" b="1">
                <a:latin typeface="Cambria" panose="02040503050406030204" pitchFamily="18" charset="0"/>
              </a:endParaRPr>
            </a:p>
          </p:txBody>
        </p:sp>
        <p:sp>
          <p:nvSpPr>
            <p:cNvPr id="27" name="TextBox 26"/>
            <p:cNvSpPr txBox="1"/>
            <p:nvPr/>
          </p:nvSpPr>
          <p:spPr>
            <a:xfrm>
              <a:off x="1643281" y="4731882"/>
              <a:ext cx="6864225" cy="927128"/>
            </a:xfrm>
            <a:prstGeom prst="rect">
              <a:avLst/>
            </a:prstGeom>
            <a:noFill/>
          </p:spPr>
          <p:txBody>
            <a:bodyPr wrap="square" lIns="180000" rtlCol="0">
              <a:spAutoFit/>
            </a:bodyPr>
            <a:lstStyle/>
            <a:p>
              <a:pPr algn="ctr"/>
              <a:r>
                <a:rPr lang="en-US" sz="2400">
                  <a:latin typeface="Cambria" panose="02040503050406030204"/>
                  <a:ea typeface="Cambria" panose="02040503050406030204"/>
                </a:rPr>
                <a:t>As the </a:t>
              </a:r>
              <a:r>
                <a:rPr lang="en-US" sz="2400" b="1">
                  <a:latin typeface="Cambria" panose="02040503050406030204"/>
                  <a:ea typeface="Cambria" panose="02040503050406030204"/>
                </a:rPr>
                <a:t>bank stays </a:t>
              </a:r>
              <a:r>
                <a:rPr lang="en-US" sz="2400" b="1" err="1">
                  <a:latin typeface="Cambria" panose="02040503050406030204"/>
                  <a:ea typeface="Cambria" panose="02040503050406030204"/>
                </a:rPr>
                <a:t>precharged</a:t>
              </a:r>
              <a:r>
                <a:rPr lang="en-US" sz="2400" b="1">
                  <a:latin typeface="Cambria" panose="02040503050406030204"/>
                  <a:ea typeface="Cambria" panose="02040503050406030204"/>
                </a:rPr>
                <a:t> longer</a:t>
              </a:r>
              <a:r>
                <a:rPr lang="en-US" sz="2400">
                  <a:latin typeface="Cambria" panose="02040503050406030204"/>
                  <a:ea typeface="Cambria" panose="02040503050406030204"/>
                </a:rPr>
                <a:t>, the RowHammer vulnerability </a:t>
              </a:r>
              <a:r>
                <a:rPr lang="en-US" sz="2400" b="1">
                  <a:solidFill>
                    <a:srgbClr val="538233"/>
                  </a:solidFill>
                  <a:latin typeface="Cambria" panose="02040503050406030204"/>
                  <a:ea typeface="Cambria" panose="02040503050406030204"/>
                </a:rPr>
                <a:t>consistently reduces</a:t>
              </a:r>
              <a:r>
                <a:rPr lang="en-US" sz="2400" b="1">
                  <a:solidFill>
                    <a:srgbClr val="C00000"/>
                  </a:solidFill>
                  <a:latin typeface="Cambria" panose="02040503050406030204"/>
                  <a:ea typeface="Cambria" panose="02040503050406030204"/>
                </a:rPr>
                <a:t> </a:t>
              </a:r>
              <a:r>
                <a:rPr lang="en-US" sz="2400">
                  <a:latin typeface="Cambria" panose="02040503050406030204" pitchFamily="18" charset="0"/>
                </a:rPr>
                <a:t>across</a:t>
              </a:r>
              <a:r>
                <a:rPr lang="en-US" sz="2400" b="1">
                  <a:solidFill>
                    <a:srgbClr val="8B268C"/>
                  </a:solidFill>
                  <a:latin typeface="Cambria" panose="02040503050406030204" pitchFamily="18" charset="0"/>
                </a:rPr>
                <a:t> </a:t>
              </a:r>
              <a:r>
                <a:rPr lang="en-US" sz="2400">
                  <a:latin typeface="Cambria" panose="02040503050406030204" pitchFamily="18" charset="0"/>
                </a:rPr>
                <a:t>tested DRAM rows</a:t>
              </a:r>
              <a:endParaRPr lang="en-US" sz="2400" b="1">
                <a:latin typeface="Cambria" panose="02040503050406030204"/>
                <a:ea typeface="Cambria" panose="02040503050406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olidFill>
                  <a:schemeClr val="accent1"/>
                </a:solidFill>
                <a:effectLst>
                  <a:outerShdw blurRad="38100" dist="25400" dir="5400000" algn="ctr" rotWithShape="0">
                    <a:srgbClr val="6E747A">
                      <a:alpha val="43000"/>
                    </a:srgbClr>
                  </a:outerShdw>
                </a:effectLst>
              </a:rPr>
              <a:t>Spatial Variation Analysis </a:t>
            </a:r>
            <a:endParaRPr lang="en-US">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p:txBody>
          <a:bodyPr/>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991" y="50573"/>
            <a:ext cx="9068009" cy="1152153"/>
          </a:xfrm>
        </p:spPr>
        <p:txBody>
          <a:bodyPr>
            <a:normAutofit fontScale="90000"/>
          </a:bodyPr>
          <a:lstStyle/>
          <a:p>
            <a:r>
              <a:rPr lang="en-US"/>
              <a:t>Key Takeaways </a:t>
            </a:r>
            <a:br>
              <a:rPr lang="en-US"/>
            </a:br>
            <a:r>
              <a:rPr lang="en-US"/>
              <a:t>from Spatial Variation Analysis</a:t>
            </a:r>
            <a:endParaRPr lang="en-US"/>
          </a:p>
        </p:txBody>
      </p:sp>
      <p:sp>
        <p:nvSpPr>
          <p:cNvPr id="10" name="Rectangle 9"/>
          <p:cNvSpPr/>
          <p:nvPr/>
        </p:nvSpPr>
        <p:spPr>
          <a:xfrm>
            <a:off x="3736974" y="2205840"/>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62447" y="2205840"/>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87920" y="2205840"/>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13393" y="220583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462447"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87920"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913393" y="4402304"/>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774535" y="1280419"/>
            <a:ext cx="8647805" cy="2194960"/>
            <a:chOff x="250535" y="1280419"/>
            <a:chExt cx="8647805" cy="2194960"/>
          </a:xfrm>
        </p:grpSpPr>
        <p:sp>
          <p:nvSpPr>
            <p:cNvPr id="24" name="Rounded Rectangle 23"/>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RowHammer vulnerability </a:t>
              </a:r>
              <a:r>
                <a:rPr lang="en-US" sz="2400" b="1">
                  <a:solidFill>
                    <a:schemeClr val="tx1"/>
                  </a:solidFill>
                  <a:latin typeface="Cambria" panose="02040503050406030204" pitchFamily="18" charset="0"/>
                </a:rPr>
                <a:t>significantly varies</a:t>
              </a:r>
              <a:r>
                <a:rPr lang="en-US" sz="2400">
                  <a:solidFill>
                    <a:schemeClr val="tx1"/>
                  </a:solidFill>
                  <a:latin typeface="Cambria" panose="02040503050406030204" pitchFamily="18" charset="0"/>
                </a:rPr>
                <a:t> </a:t>
              </a:r>
              <a:endParaRPr lang="en-US" sz="2400">
                <a:solidFill>
                  <a:schemeClr val="tx1"/>
                </a:solidFill>
                <a:latin typeface="Cambria" panose="02040503050406030204" pitchFamily="18" charset="0"/>
              </a:endParaRPr>
            </a:p>
            <a:p>
              <a:pPr algn="ctr"/>
              <a:r>
                <a:rPr lang="en-US" sz="2400">
                  <a:solidFill>
                    <a:schemeClr val="tx1"/>
                  </a:solidFill>
                  <a:latin typeface="Cambria" panose="02040503050406030204" pitchFamily="18" charset="0"/>
                </a:rPr>
                <a:t>across DRAM rows and columns due to </a:t>
              </a:r>
              <a:r>
                <a:rPr lang="en-US" sz="2400" b="1">
                  <a:solidFill>
                    <a:srgbClr val="0070C0"/>
                  </a:solidFill>
                  <a:latin typeface="Cambria" panose="02040503050406030204" pitchFamily="18" charset="0"/>
                </a:rPr>
                <a:t>design-induced</a:t>
              </a:r>
              <a:r>
                <a:rPr lang="en-US" sz="2400">
                  <a:latin typeface="Cambria" panose="02040503050406030204" pitchFamily="18" charset="0"/>
                </a:rPr>
                <a:t> </a:t>
              </a:r>
              <a:endParaRPr lang="en-US" sz="2400">
                <a:latin typeface="Cambria" panose="02040503050406030204" pitchFamily="18" charset="0"/>
              </a:endParaRPr>
            </a:p>
            <a:p>
              <a:pPr algn="ctr"/>
              <a:r>
                <a:rPr lang="en-US" sz="2400">
                  <a:solidFill>
                    <a:schemeClr val="tx1"/>
                  </a:solidFill>
                  <a:latin typeface="Cambria" panose="02040503050406030204" pitchFamily="18" charset="0"/>
                </a:rPr>
                <a:t>and</a:t>
              </a:r>
              <a:r>
                <a:rPr lang="en-US" sz="2400">
                  <a:latin typeface="Cambria" panose="02040503050406030204" pitchFamily="18" charset="0"/>
                </a:rPr>
                <a:t> </a:t>
              </a:r>
              <a:r>
                <a:rPr lang="en-US" sz="2400" b="1">
                  <a:solidFill>
                    <a:srgbClr val="C00000"/>
                  </a:solidFill>
                  <a:latin typeface="Cambria" panose="02040503050406030204" pitchFamily="18" charset="0"/>
                </a:rPr>
                <a:t>manufacturing-process-induced</a:t>
              </a:r>
              <a:r>
                <a:rPr lang="en-US" sz="2400">
                  <a:latin typeface="Cambria" panose="02040503050406030204" pitchFamily="18" charset="0"/>
                </a:rPr>
                <a:t> </a:t>
              </a:r>
              <a:r>
                <a:rPr lang="en-US" sz="2400">
                  <a:solidFill>
                    <a:schemeClr val="tx1"/>
                  </a:solidFill>
                  <a:latin typeface="Cambria" panose="02040503050406030204" pitchFamily="18" charset="0"/>
                </a:rPr>
                <a:t>variation</a:t>
              </a:r>
              <a:endParaRPr lang="en-US" sz="2400">
                <a:solidFill>
                  <a:schemeClr val="tx1"/>
                </a:solidFill>
                <a:latin typeface="Cambria" panose="02040503050406030204" pitchFamily="18" charset="0"/>
              </a:endParaRPr>
            </a:p>
          </p:txBody>
        </p:sp>
        <p:sp>
          <p:nvSpPr>
            <p:cNvPr id="25" name="TextBox 24"/>
            <p:cNvSpPr txBox="1"/>
            <p:nvPr/>
          </p:nvSpPr>
          <p:spPr>
            <a:xfrm>
              <a:off x="250535" y="1280419"/>
              <a:ext cx="8647804" cy="46037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5</a:t>
              </a:r>
              <a:endParaRPr lang="en-US" sz="2400" b="1">
                <a:solidFill>
                  <a:schemeClr val="bg1"/>
                </a:solidFill>
                <a:latin typeface="Cambria" panose="02040503050406030204" pitchFamily="18" charset="0"/>
              </a:endParaRPr>
            </a:p>
          </p:txBody>
        </p:sp>
      </p:grpSp>
      <p:grpSp>
        <p:nvGrpSpPr>
          <p:cNvPr id="26" name="Group 25"/>
          <p:cNvGrpSpPr/>
          <p:nvPr/>
        </p:nvGrpSpPr>
        <p:grpSpPr>
          <a:xfrm>
            <a:off x="1774535" y="3904174"/>
            <a:ext cx="8647805" cy="2194960"/>
            <a:chOff x="250535" y="1280419"/>
            <a:chExt cx="8647805" cy="2194960"/>
          </a:xfrm>
        </p:grpSpPr>
        <p:sp>
          <p:nvSpPr>
            <p:cNvPr id="27" name="Rounded Rectangle 26"/>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The distribution of </a:t>
              </a:r>
              <a:r>
                <a:rPr lang="en-US" sz="2400" b="1">
                  <a:solidFill>
                    <a:schemeClr val="tx1"/>
                  </a:solidFill>
                  <a:latin typeface="Cambria" panose="02040503050406030204" pitchFamily="18" charset="0"/>
                </a:rPr>
                <a:t>the minimum activation count to observe bit flips</a:t>
              </a:r>
              <a:r>
                <a:rPr lang="en-US" sz="2400">
                  <a:solidFill>
                    <a:schemeClr val="tx1"/>
                  </a:solidFill>
                  <a:latin typeface="Cambria" panose="02040503050406030204" pitchFamily="18" charset="0"/>
                </a:rPr>
                <a:t> </a:t>
              </a:r>
              <a:r>
                <a:rPr lang="en-US" sz="2400" b="1">
                  <a:solidFill>
                    <a:schemeClr val="tx1"/>
                  </a:solidFill>
                  <a:latin typeface="Cambria" panose="02040503050406030204" pitchFamily="18" charset="0"/>
                </a:rPr>
                <a:t>(</a:t>
              </a:r>
              <a:r>
                <a:rPr lang="en-US" sz="2400" b="1" i="1" err="1">
                  <a:solidFill>
                    <a:schemeClr val="tx1"/>
                  </a:solidFill>
                  <a:latin typeface="Cambria" panose="02040503050406030204" pitchFamily="18" charset="0"/>
                </a:rPr>
                <a:t>HC</a:t>
              </a:r>
              <a:r>
                <a:rPr lang="en-US" sz="2400" b="1" i="1" baseline="-25000" err="1">
                  <a:solidFill>
                    <a:schemeClr val="tx1"/>
                  </a:solidFill>
                  <a:latin typeface="Cambria" panose="02040503050406030204" pitchFamily="18" charset="0"/>
                </a:rPr>
                <a:t>first</a:t>
              </a:r>
              <a:r>
                <a:rPr lang="en-US" sz="2400" b="1">
                  <a:solidFill>
                    <a:schemeClr val="tx1"/>
                  </a:solidFill>
                  <a:latin typeface="Cambria" panose="02040503050406030204" pitchFamily="18" charset="0"/>
                </a:rPr>
                <a:t>) </a:t>
              </a:r>
              <a:r>
                <a:rPr lang="en-US" sz="2400">
                  <a:solidFill>
                    <a:schemeClr val="tx1"/>
                  </a:solidFill>
                  <a:latin typeface="Cambria" panose="02040503050406030204" pitchFamily="18" charset="0"/>
                </a:rPr>
                <a:t>exhibits </a:t>
              </a:r>
              <a:r>
                <a:rPr lang="en-US" sz="2400" b="1">
                  <a:solidFill>
                    <a:srgbClr val="C00000"/>
                  </a:solidFill>
                  <a:latin typeface="Cambria" panose="02040503050406030204" pitchFamily="18" charset="0"/>
                </a:rPr>
                <a:t>a diverse set of values in a subarray</a:t>
              </a:r>
              <a:r>
                <a:rPr lang="en-US" sz="2400" b="1">
                  <a:solidFill>
                    <a:srgbClr val="0070C0"/>
                  </a:solidFill>
                  <a:latin typeface="Cambria" panose="02040503050406030204" pitchFamily="18" charset="0"/>
                </a:rPr>
                <a:t> </a:t>
              </a:r>
              <a:endParaRPr lang="en-US" sz="2400" b="1">
                <a:solidFill>
                  <a:srgbClr val="0070C0"/>
                </a:solidFill>
                <a:latin typeface="Cambria" panose="02040503050406030204" pitchFamily="18" charset="0"/>
              </a:endParaRPr>
            </a:p>
            <a:p>
              <a:pPr algn="ctr"/>
              <a:r>
                <a:rPr lang="en-US" sz="2400">
                  <a:solidFill>
                    <a:schemeClr val="tx1"/>
                  </a:solidFill>
                  <a:latin typeface="Cambria" panose="02040503050406030204" pitchFamily="18" charset="0"/>
                </a:rPr>
                <a:t>but </a:t>
              </a:r>
              <a:r>
                <a:rPr lang="en-US" sz="2400" b="1">
                  <a:solidFill>
                    <a:srgbClr val="0070C0"/>
                  </a:solidFill>
                  <a:latin typeface="Cambria" panose="02040503050406030204" pitchFamily="18" charset="0"/>
                </a:rPr>
                <a:t>similar values across subarrays </a:t>
              </a:r>
              <a:r>
                <a:rPr lang="en-US" sz="2400">
                  <a:solidFill>
                    <a:schemeClr val="tx1"/>
                  </a:solidFill>
                  <a:latin typeface="Cambria" panose="02040503050406030204" pitchFamily="18" charset="0"/>
                </a:rPr>
                <a:t>in the same DRAM module </a:t>
              </a:r>
              <a:endParaRPr lang="en-US" sz="2400">
                <a:solidFill>
                  <a:schemeClr val="tx1"/>
                </a:solidFill>
                <a:latin typeface="Cambria" panose="02040503050406030204" pitchFamily="18" charset="0"/>
              </a:endParaRPr>
            </a:p>
          </p:txBody>
        </p:sp>
        <p:sp>
          <p:nvSpPr>
            <p:cNvPr id="28" name="TextBox 27"/>
            <p:cNvSpPr txBox="1"/>
            <p:nvPr/>
          </p:nvSpPr>
          <p:spPr>
            <a:xfrm>
              <a:off x="250535" y="1280419"/>
              <a:ext cx="8647804" cy="46037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6</a:t>
              </a:r>
              <a:endParaRPr lang="en-US" sz="2400" b="1">
                <a:solidFill>
                  <a:schemeClr val="bg1"/>
                </a:solidFill>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Picture Placeholder 5"/>
          <p:cNvPicPr>
            <a:picLocks noChangeAspect="1"/>
          </p:cNvPicPr>
          <p:nvPr/>
        </p:nvPicPr>
        <p:blipFill rotWithShape="1">
          <a:blip r:embed="rId1">
            <a:extLst>
              <a:ext uri="{28A0092B-C50C-407E-A947-70E740481C1C}">
                <a14:useLocalDpi xmlns:a14="http://schemas.microsoft.com/office/drawing/2010/main" val="0"/>
              </a:ext>
            </a:extLst>
          </a:blip>
          <a:srcRect l="3245" t="42131" r="49705" b="6270"/>
          <a:stretch>
            <a:fillRect/>
          </a:stretch>
        </p:blipFill>
        <p:spPr>
          <a:xfrm>
            <a:off x="3447035" y="1584959"/>
            <a:ext cx="5011165" cy="2838747"/>
          </a:xfrm>
          <a:prstGeom prst="rect">
            <a:avLst/>
          </a:prstGeom>
        </p:spPr>
      </p:pic>
      <p:grpSp>
        <p:nvGrpSpPr>
          <p:cNvPr id="36" name="Group 35"/>
          <p:cNvGrpSpPr/>
          <p:nvPr/>
        </p:nvGrpSpPr>
        <p:grpSpPr>
          <a:xfrm>
            <a:off x="4341601" y="2128749"/>
            <a:ext cx="3888000" cy="1439951"/>
            <a:chOff x="1974273" y="1700645"/>
            <a:chExt cx="2473036" cy="734291"/>
          </a:xfrm>
        </p:grpSpPr>
        <p:cxnSp>
          <p:nvCxnSpPr>
            <p:cNvPr id="37" name="Straight Connector 36"/>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974273"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3687680" y="4328779"/>
            <a:ext cx="5277393" cy="398780"/>
          </a:xfrm>
          <a:prstGeom prst="rect">
            <a:avLst/>
          </a:prstGeom>
          <a:noFill/>
          <a:ln>
            <a:noFill/>
          </a:ln>
        </p:spPr>
        <p:txBody>
          <a:bodyPr wrap="square" rtlCol="0">
            <a:spAutoFit/>
          </a:bodyPr>
          <a:lstStyle/>
          <a:p>
            <a:pPr algn="ctr"/>
            <a:r>
              <a:rPr lang="en-US" sz="2000">
                <a:latin typeface="Cambria" panose="02040503050406030204" pitchFamily="18" charset="0"/>
              </a:rPr>
              <a:t>DRAM Rows (sorted by reducing</a:t>
            </a:r>
            <a:r>
              <a:rPr lang="en-US" sz="2000" i="1">
                <a:latin typeface="Cambria" panose="02040503050406030204" pitchFamily="18" charset="0"/>
              </a:rPr>
              <a:t>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sp>
        <p:nvSpPr>
          <p:cNvPr id="27" name="Rectangle 26"/>
          <p:cNvSpPr/>
          <p:nvPr/>
        </p:nvSpPr>
        <p:spPr>
          <a:xfrm>
            <a:off x="1641226" y="806558"/>
            <a:ext cx="8748479" cy="829945"/>
          </a:xfrm>
          <a:prstGeom prst="rect">
            <a:avLst/>
          </a:prstGeom>
        </p:spPr>
        <p:txBody>
          <a:bodyPr wrap="square" lIns="91440" tIns="45720" rIns="91440" bIns="45720" anchor="t">
            <a:spAutoFit/>
          </a:bodyPr>
          <a:lstStyle/>
          <a:p>
            <a:r>
              <a:rPr lang="en-US" sz="2400">
                <a:latin typeface="Cambria" panose="02040503050406030204"/>
                <a:ea typeface="Cambria" panose="02040503050406030204"/>
              </a:rPr>
              <a:t>The </a:t>
            </a:r>
            <a:r>
              <a:rPr lang="en-US" sz="2400" b="1">
                <a:latin typeface="Cambria" panose="02040503050406030204"/>
                <a:ea typeface="Cambria" panose="02040503050406030204"/>
              </a:rPr>
              <a:t>minimum activation count</a:t>
            </a:r>
            <a:r>
              <a:rPr lang="en-US" sz="2400">
                <a:latin typeface="Cambria" panose="02040503050406030204"/>
                <a:ea typeface="Cambria" panose="02040503050406030204"/>
              </a:rPr>
              <a:t> to observe bit flips </a:t>
            </a:r>
            <a:r>
              <a:rPr lang="en-US" sz="2400" b="1">
                <a:latin typeface="Cambria" panose="02040503050406030204"/>
                <a:ea typeface="Cambria" panose="02040503050406030204"/>
              </a:rPr>
              <a:t>(</a:t>
            </a:r>
            <a:r>
              <a:rPr lang="en-US" sz="2400" b="1" i="1" err="1">
                <a:latin typeface="Cambria" panose="02040503050406030204"/>
                <a:ea typeface="Cambria" panose="02040503050406030204"/>
              </a:rPr>
              <a:t>HC</a:t>
            </a:r>
            <a:r>
              <a:rPr lang="en-US" sz="2400" b="1" i="1" baseline="-25000" err="1">
                <a:latin typeface="Cambria" panose="02040503050406030204"/>
                <a:ea typeface="Cambria" panose="02040503050406030204"/>
              </a:rPr>
              <a:t>first</a:t>
            </a:r>
            <a:r>
              <a:rPr lang="en-US" sz="2400" b="1">
                <a:latin typeface="Cambria" panose="02040503050406030204"/>
                <a:ea typeface="Cambria" panose="02040503050406030204"/>
              </a:rPr>
              <a:t>) </a:t>
            </a:r>
            <a:r>
              <a:rPr lang="en-US" sz="2400">
                <a:latin typeface="Cambria" panose="02040503050406030204"/>
                <a:ea typeface="Cambria" panose="02040503050406030204"/>
              </a:rPr>
              <a:t>across </a:t>
            </a:r>
            <a:r>
              <a:rPr lang="en-US" sz="2400" b="1">
                <a:latin typeface="Cambria" panose="02040503050406030204"/>
                <a:ea typeface="Cambria" panose="02040503050406030204"/>
              </a:rPr>
              <a:t>DRAM rows:</a:t>
            </a:r>
            <a:endParaRPr lang="en-US" sz="1600" b="1"/>
          </a:p>
        </p:txBody>
      </p:sp>
      <p:sp>
        <p:nvSpPr>
          <p:cNvPr id="28" name="TextBox 27"/>
          <p:cNvSpPr txBox="1"/>
          <p:nvPr/>
        </p:nvSpPr>
        <p:spPr>
          <a:xfrm rot="16200000">
            <a:off x="1423060" y="2768119"/>
            <a:ext cx="3291147" cy="706755"/>
          </a:xfrm>
          <a:prstGeom prst="rect">
            <a:avLst/>
          </a:prstGeom>
          <a:noFill/>
          <a:ln>
            <a:noFill/>
          </a:ln>
        </p:spPr>
        <p:txBody>
          <a:bodyPr wrap="square" rtlCol="0">
            <a:spAutoFit/>
          </a:bodyPr>
          <a:lstStyle/>
          <a:p>
            <a:pPr algn="ctr"/>
            <a:r>
              <a:rPr lang="en-US" sz="2000">
                <a:latin typeface="Cambria" panose="02040503050406030204" pitchFamily="18" charset="0"/>
              </a:rPr>
              <a:t>Minimum Activation Count</a:t>
            </a:r>
            <a:endParaRPr lang="en-US" sz="2000">
              <a:latin typeface="Cambria" panose="02040503050406030204" pitchFamily="18" charset="0"/>
            </a:endParaRPr>
          </a:p>
          <a:p>
            <a:pPr algn="ctr"/>
            <a:r>
              <a:rPr lang="en-US" sz="2000">
                <a:latin typeface="Cambria" panose="02040503050406030204" pitchFamily="18" charset="0"/>
              </a:rPr>
              <a:t>to Observe a Bit Flip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grpSp>
        <p:nvGrpSpPr>
          <p:cNvPr id="11" name="Group 10"/>
          <p:cNvGrpSpPr/>
          <p:nvPr/>
        </p:nvGrpSpPr>
        <p:grpSpPr>
          <a:xfrm>
            <a:off x="1524000" y="4914900"/>
            <a:ext cx="9144000" cy="1206500"/>
            <a:chOff x="0" y="4914900"/>
            <a:chExt cx="9144000" cy="1206500"/>
          </a:xfrm>
          <a:solidFill>
            <a:schemeClr val="accent1">
              <a:lumMod val="20000"/>
              <a:lumOff val="80000"/>
            </a:schemeClr>
          </a:solidFill>
        </p:grpSpPr>
        <p:sp>
          <p:nvSpPr>
            <p:cNvPr id="12" name="Rectangle 11"/>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17226" y="5020028"/>
              <a:ext cx="9026774" cy="953135"/>
            </a:xfrm>
            <a:prstGeom prst="rect">
              <a:avLst/>
            </a:prstGeom>
            <a:grpFill/>
          </p:spPr>
          <p:txBody>
            <a:bodyPr wrap="square" rtlCol="0">
              <a:spAutoFit/>
            </a:bodyPr>
            <a:lstStyle/>
            <a:p>
              <a:pPr algn="ctr"/>
              <a:r>
                <a:rPr lang="en-US" sz="2800">
                  <a:latin typeface="Cambria" panose="02040503050406030204" pitchFamily="18" charset="0"/>
                </a:rPr>
                <a:t>The RowHammer vulnerability </a:t>
              </a:r>
              <a:endParaRPr lang="en-US" sz="2800">
                <a:latin typeface="Cambria" panose="02040503050406030204" pitchFamily="18" charset="0"/>
              </a:endParaRPr>
            </a:p>
            <a:p>
              <a:pPr algn="ctr"/>
              <a:r>
                <a:rPr lang="en-US" sz="2800" b="1">
                  <a:solidFill>
                    <a:srgbClr val="C00000"/>
                  </a:solidFill>
                  <a:latin typeface="Cambria" panose="02040503050406030204" pitchFamily="18" charset="0"/>
                </a:rPr>
                <a:t>significantly varies </a:t>
              </a:r>
              <a:r>
                <a:rPr lang="en-US" sz="2800">
                  <a:latin typeface="Cambria" panose="02040503050406030204" pitchFamily="18" charset="0"/>
                </a:rPr>
                <a:t>across DRAM rows</a:t>
              </a:r>
              <a:endParaRPr lang="en-US" sz="3600">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Spatial Variation across Rows</a:t>
            </a:r>
            <a:endParaRPr lang="en-US"/>
          </a:p>
        </p:txBody>
      </p:sp>
      <p:pic>
        <p:nvPicPr>
          <p:cNvPr id="9" name="Picture Placeholder 5"/>
          <p:cNvPicPr>
            <a:picLocks noChangeAspect="1"/>
          </p:cNvPicPr>
          <p:nvPr/>
        </p:nvPicPr>
        <p:blipFill>
          <a:blip r:embed="rId1">
            <a:extLst>
              <a:ext uri="{28A0092B-C50C-407E-A947-70E740481C1C}">
                <a14:useLocalDpi xmlns:a14="http://schemas.microsoft.com/office/drawing/2010/main" val="0"/>
              </a:ext>
            </a:extLst>
          </a:blip>
          <a:srcRect l="103" r="103"/>
          <a:stretch>
            <a:fillRect/>
          </a:stretch>
        </p:blipFill>
        <p:spPr>
          <a:xfrm>
            <a:off x="2789058" y="1309345"/>
            <a:ext cx="6574972" cy="3403333"/>
          </a:xfrm>
          <a:prstGeom prst="rect">
            <a:avLst/>
          </a:prstGeom>
        </p:spPr>
      </p:pic>
      <p:grpSp>
        <p:nvGrpSpPr>
          <p:cNvPr id="7" name="Group 6"/>
          <p:cNvGrpSpPr/>
          <p:nvPr/>
        </p:nvGrpSpPr>
        <p:grpSpPr>
          <a:xfrm>
            <a:off x="3491340" y="1700645"/>
            <a:ext cx="2479969" cy="734291"/>
            <a:chOff x="1967340" y="1700645"/>
            <a:chExt cx="2479969" cy="734291"/>
          </a:xfrm>
        </p:grpSpPr>
        <p:cxnSp>
          <p:nvCxnSpPr>
            <p:cNvPr id="4" name="Straight Connector 3"/>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3487881" y="3082058"/>
            <a:ext cx="2479969" cy="879875"/>
            <a:chOff x="1967340" y="1700645"/>
            <a:chExt cx="2479969" cy="734291"/>
          </a:xfrm>
        </p:grpSpPr>
        <p:cxnSp>
          <p:nvCxnSpPr>
            <p:cNvPr id="37" name="Straight Connector 36"/>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715990" y="3116396"/>
            <a:ext cx="2486902" cy="762882"/>
            <a:chOff x="1967340" y="1542525"/>
            <a:chExt cx="2486902" cy="805172"/>
          </a:xfrm>
        </p:grpSpPr>
        <p:cxnSp>
          <p:nvCxnSpPr>
            <p:cNvPr id="42" name="Straight Connector 41"/>
            <p:cNvCxnSpPr/>
            <p:nvPr/>
          </p:nvCxnSpPr>
          <p:spPr>
            <a:xfrm flipH="1">
              <a:off x="1981206" y="2347697"/>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974273" y="154252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967340" y="1542525"/>
              <a:ext cx="13866" cy="80517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6722923" y="1581662"/>
            <a:ext cx="2479969" cy="960642"/>
            <a:chOff x="1967340" y="1700645"/>
            <a:chExt cx="2479969" cy="734291"/>
          </a:xfrm>
        </p:grpSpPr>
        <p:cxnSp>
          <p:nvCxnSpPr>
            <p:cNvPr id="46" name="Straight Connector 45"/>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rot="16200000">
            <a:off x="958040" y="2495396"/>
            <a:ext cx="3291147" cy="706755"/>
          </a:xfrm>
          <a:prstGeom prst="rect">
            <a:avLst/>
          </a:prstGeom>
          <a:solidFill>
            <a:schemeClr val="bg1"/>
          </a:solidFill>
          <a:ln>
            <a:noFill/>
          </a:ln>
        </p:spPr>
        <p:txBody>
          <a:bodyPr wrap="square" lIns="91440" tIns="45720" rIns="91440" bIns="45720" rtlCol="0" anchor="t">
            <a:spAutoFit/>
          </a:bodyPr>
          <a:lstStyle/>
          <a:p>
            <a:pPr algn="ctr"/>
            <a:r>
              <a:rPr lang="en-US" sz="2000">
                <a:latin typeface="Cambria" panose="02040503050406030204"/>
                <a:ea typeface="Cambria" panose="02040503050406030204"/>
              </a:rPr>
              <a:t>Min. Activation Count</a:t>
            </a:r>
            <a:endParaRPr lang="en-US" sz="2000">
              <a:latin typeface="Cambria" panose="02040503050406030204"/>
              <a:ea typeface="Cambria" panose="02040503050406030204"/>
            </a:endParaRPr>
          </a:p>
          <a:p>
            <a:pPr algn="ctr"/>
            <a:r>
              <a:rPr lang="en-US" sz="2000">
                <a:latin typeface="Cambria" panose="02040503050406030204"/>
                <a:ea typeface="Cambria" panose="02040503050406030204"/>
              </a:rPr>
              <a:t>to Observe a Bit Flip (</a:t>
            </a:r>
            <a:r>
              <a:rPr lang="en-US" sz="2000" i="1" err="1">
                <a:latin typeface="Cambria" panose="02040503050406030204"/>
                <a:ea typeface="Cambria" panose="02040503050406030204"/>
              </a:rPr>
              <a:t>HC</a:t>
            </a:r>
            <a:r>
              <a:rPr lang="en-US" sz="2000" i="1" baseline="-25000" err="1">
                <a:latin typeface="Cambria" panose="02040503050406030204"/>
                <a:ea typeface="Cambria" panose="02040503050406030204"/>
              </a:rPr>
              <a:t>first</a:t>
            </a:r>
            <a:r>
              <a:rPr lang="en-US" sz="2000">
                <a:latin typeface="Cambria" panose="02040503050406030204"/>
                <a:ea typeface="Cambria" panose="02040503050406030204"/>
              </a:rPr>
              <a:t>)</a:t>
            </a:r>
            <a:endParaRPr lang="en-US" sz="2800">
              <a:latin typeface="Cambria" panose="02040503050406030204"/>
              <a:ea typeface="Cambria" panose="02040503050406030204"/>
            </a:endParaRPr>
          </a:p>
        </p:txBody>
      </p:sp>
      <p:sp>
        <p:nvSpPr>
          <p:cNvPr id="27" name="TextBox 26"/>
          <p:cNvSpPr txBox="1"/>
          <p:nvPr/>
        </p:nvSpPr>
        <p:spPr>
          <a:xfrm>
            <a:off x="3814680" y="4510308"/>
            <a:ext cx="5277393" cy="398780"/>
          </a:xfrm>
          <a:prstGeom prst="rect">
            <a:avLst/>
          </a:prstGeom>
          <a:solidFill>
            <a:schemeClr val="bg1"/>
          </a:solidFill>
          <a:ln>
            <a:noFill/>
          </a:ln>
        </p:spPr>
        <p:txBody>
          <a:bodyPr wrap="square" rtlCol="0">
            <a:spAutoFit/>
          </a:bodyPr>
          <a:lstStyle/>
          <a:p>
            <a:pPr algn="ctr"/>
            <a:r>
              <a:rPr lang="en-US" sz="2000">
                <a:latin typeface="Cambria" panose="02040503050406030204" pitchFamily="18" charset="0"/>
              </a:rPr>
              <a:t>DRAM Rows (sorted by reducing</a:t>
            </a:r>
            <a:r>
              <a:rPr lang="en-US" sz="2000" i="1">
                <a:latin typeface="Cambria" panose="02040503050406030204" pitchFamily="18" charset="0"/>
              </a:rPr>
              <a:t>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grpSp>
        <p:nvGrpSpPr>
          <p:cNvPr id="28" name="Group 27"/>
          <p:cNvGrpSpPr/>
          <p:nvPr/>
        </p:nvGrpSpPr>
        <p:grpSpPr>
          <a:xfrm>
            <a:off x="1524000" y="4914900"/>
            <a:ext cx="9144000" cy="1206500"/>
            <a:chOff x="0" y="4914900"/>
            <a:chExt cx="9144000" cy="1206500"/>
          </a:xfrm>
          <a:solidFill>
            <a:schemeClr val="accent1">
              <a:lumMod val="20000"/>
              <a:lumOff val="80000"/>
            </a:schemeClr>
          </a:solidFill>
        </p:grpSpPr>
        <p:sp>
          <p:nvSpPr>
            <p:cNvPr id="29" name="Rectangle 28"/>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17226" y="5020028"/>
              <a:ext cx="9026774" cy="953135"/>
            </a:xfrm>
            <a:prstGeom prst="rect">
              <a:avLst/>
            </a:prstGeom>
            <a:grpFill/>
          </p:spPr>
          <p:txBody>
            <a:bodyPr wrap="square" rtlCol="0">
              <a:spAutoFit/>
            </a:bodyPr>
            <a:lstStyle/>
            <a:p>
              <a:pPr algn="ctr"/>
              <a:r>
                <a:rPr lang="en-US" sz="2800">
                  <a:latin typeface="Cambria" panose="02040503050406030204" pitchFamily="18" charset="0"/>
                </a:rPr>
                <a:t>The RowHammer vulnerability </a:t>
              </a:r>
              <a:endParaRPr lang="en-US" sz="2800">
                <a:latin typeface="Cambria" panose="02040503050406030204" pitchFamily="18" charset="0"/>
              </a:endParaRPr>
            </a:p>
            <a:p>
              <a:pPr algn="ctr"/>
              <a:r>
                <a:rPr lang="en-US" sz="2800" b="1">
                  <a:solidFill>
                    <a:srgbClr val="C00000"/>
                  </a:solidFill>
                  <a:latin typeface="Cambria" panose="02040503050406030204" pitchFamily="18" charset="0"/>
                </a:rPr>
                <a:t>significantly varies </a:t>
              </a:r>
              <a:r>
                <a:rPr lang="en-US" sz="2800">
                  <a:latin typeface="Cambria" panose="02040503050406030204" pitchFamily="18" charset="0"/>
                </a:rPr>
                <a:t>across DRAM rows</a:t>
              </a:r>
              <a:endParaRPr lang="en-US" sz="3600">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Content Placeholder 5"/>
          <p:cNvPicPr>
            <a:picLocks noGrp="1" noChangeAspect="1"/>
          </p:cNvPicPr>
          <p:nvPr>
            <p:ph idx="1"/>
          </p:nvPr>
        </p:nvPicPr>
        <p:blipFill>
          <a:blip r:embed="rId1">
            <a:extLst>
              <a:ext uri="{BEBA8EAE-BF5A-486C-A8C5-ECC9F3942E4B}">
                <a14:imgProps xmlns:a14="http://schemas.microsoft.com/office/drawing/2010/main">
                  <a14:imgLayer r:embed="rId2">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4383743" y="126948"/>
            <a:ext cx="3200400" cy="3200400"/>
          </a:xfrm>
        </p:spPr>
      </p:pic>
      <p:sp>
        <p:nvSpPr>
          <p:cNvPr id="2" name="标题 1"/>
          <p:cNvSpPr>
            <a:spLocks noGrp="1"/>
          </p:cNvSpPr>
          <p:nvPr>
            <p:ph type="title"/>
          </p:nvPr>
        </p:nvSpPr>
        <p:spPr>
          <a:xfrm>
            <a:off x="838200" y="270510"/>
            <a:ext cx="10515600" cy="662305"/>
          </a:xfrm>
        </p:spPr>
        <p:txBody>
          <a:bodyPr>
            <a:normAutofit fontScale="90000"/>
          </a:bodyPr>
          <a:lstStyle/>
          <a:p>
            <a:r>
              <a:rPr lang="en-US" altLang="zh-CN" b="1">
                <a:solidFill>
                  <a:schemeClr val="accent1"/>
                </a:solidFill>
                <a:effectLst>
                  <a:outerShdw blurRad="38100" dist="25400" dir="5400000" algn="ctr" rotWithShape="0">
                    <a:srgbClr val="6E747A">
                      <a:alpha val="43000"/>
                    </a:srgbClr>
                  </a:outerShdw>
                </a:effectLst>
                <a:latin typeface="Cambria" panose="02040503050406030204" pitchFamily="18" charset="0"/>
              </a:rPr>
              <a:t>DRAM Organization</a:t>
            </a:r>
            <a:endParaRPr lang="en-US" altLang="zh-CN" b="1">
              <a:solidFill>
                <a:schemeClr val="accent1"/>
              </a:solidFill>
              <a:effectLst>
                <a:outerShdw blurRad="38100" dist="25400" dir="5400000" algn="ctr" rotWithShape="0">
                  <a:srgbClr val="6E747A">
                    <a:alpha val="43000"/>
                  </a:srgbClr>
                </a:outerShdw>
              </a:effectLst>
              <a:latin typeface="Cambria" panose="02040503050406030204" pitchFamily="18" charset="0"/>
            </a:endParaRPr>
          </a:p>
        </p:txBody>
      </p:sp>
      <p:sp>
        <p:nvSpPr>
          <p:cNvPr id="40" name="Rounded Rectangle 39"/>
          <p:cNvSpPr/>
          <p:nvPr/>
        </p:nvSpPr>
        <p:spPr>
          <a:xfrm>
            <a:off x="4554944" y="1671657"/>
            <a:ext cx="603903" cy="429389"/>
          </a:xfrm>
          <a:prstGeom prst="roundRect">
            <a:avLst/>
          </a:prstGeom>
          <a:solidFill>
            <a:schemeClr val="accent1">
              <a:alpha val="0"/>
            </a:schemeClr>
          </a:solidFill>
          <a:ln w="73025">
            <a:solidFill>
              <a:srgbClr val="D17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629836" y="2091105"/>
            <a:ext cx="3537092" cy="4046649"/>
            <a:chOff x="105836" y="2091105"/>
            <a:chExt cx="3537092" cy="4046649"/>
          </a:xfrm>
        </p:grpSpPr>
        <p:sp>
          <p:nvSpPr>
            <p:cNvPr id="226" name="Rounded Rectangle 225"/>
            <p:cNvSpPr>
              <a:spLocks noChangeAspect="1"/>
            </p:cNvSpPr>
            <p:nvPr/>
          </p:nvSpPr>
          <p:spPr>
            <a:xfrm>
              <a:off x="105836" y="3265304"/>
              <a:ext cx="2796723" cy="2367191"/>
            </a:xfrm>
            <a:prstGeom prst="roundRect">
              <a:avLst>
                <a:gd name="adj" fmla="val 5443"/>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27" name="TextBox 257"/>
            <p:cNvSpPr txBox="1">
              <a:spLocks noChangeAspect="1"/>
            </p:cNvSpPr>
            <p:nvPr/>
          </p:nvSpPr>
          <p:spPr>
            <a:xfrm>
              <a:off x="639340" y="5843114"/>
              <a:ext cx="1729713" cy="294640"/>
            </a:xfrm>
            <a:prstGeom prst="rect">
              <a:avLst/>
            </a:prstGeom>
            <a:noFill/>
            <a:ln>
              <a:noFill/>
            </a:ln>
          </p:spPr>
          <p:txBody>
            <a:bodyPr wrap="square" lIns="0" tIns="0" rIns="0" bIns="0" rtlCol="0">
              <a:spAutoFit/>
            </a:bodyPr>
            <a:lstStyle/>
            <a:p>
              <a:pPr algn="ctr">
                <a:lnSpc>
                  <a:spcPct val="80000"/>
                </a:lnSpc>
              </a:pPr>
              <a:r>
                <a:rPr lang="en-US" sz="2400" b="1">
                  <a:solidFill>
                    <a:srgbClr val="BD5511"/>
                  </a:solidFill>
                  <a:latin typeface="Cambria" panose="02040503050406030204" pitchFamily="18" charset="0"/>
                </a:rPr>
                <a:t>DRAM Chip</a:t>
              </a:r>
              <a:endParaRPr lang="en-US" sz="2400" b="1">
                <a:solidFill>
                  <a:srgbClr val="BD5511"/>
                </a:solidFill>
                <a:latin typeface="Cambria" panose="02040503050406030204" pitchFamily="18" charset="0"/>
              </a:endParaRPr>
            </a:p>
          </p:txBody>
        </p:sp>
        <p:cxnSp>
          <p:nvCxnSpPr>
            <p:cNvPr id="228" name="Straight Connector 85"/>
            <p:cNvCxnSpPr>
              <a:cxnSpLocks noChangeAspect="1"/>
            </p:cNvCxnSpPr>
            <p:nvPr/>
          </p:nvCxnSpPr>
          <p:spPr>
            <a:xfrm>
              <a:off x="496433" y="4448899"/>
              <a:ext cx="2023671" cy="0"/>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p:cNvCxnSpPr>
              <a:cxnSpLocks noChangeAspect="1"/>
            </p:cNvCxnSpPr>
            <p:nvPr/>
          </p:nvCxnSpPr>
          <p:spPr>
            <a:xfrm>
              <a:off x="2520095" y="4212343"/>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0" name="Straight Connector 85"/>
            <p:cNvCxnSpPr>
              <a:cxnSpLocks noChangeAspect="1"/>
            </p:cNvCxnSpPr>
            <p:nvPr/>
          </p:nvCxnSpPr>
          <p:spPr>
            <a:xfrm>
              <a:off x="1976572" y="4202868"/>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p:cNvCxnSpPr>
              <a:cxnSpLocks noChangeAspect="1"/>
            </p:cNvCxnSpPr>
            <p:nvPr/>
          </p:nvCxnSpPr>
          <p:spPr>
            <a:xfrm>
              <a:off x="1463380" y="419527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p:cNvCxnSpPr>
              <a:cxnSpLocks noChangeAspect="1"/>
            </p:cNvCxnSpPr>
            <p:nvPr/>
          </p:nvCxnSpPr>
          <p:spPr>
            <a:xfrm>
              <a:off x="915310" y="418513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grpSp>
          <p:nvGrpSpPr>
            <p:cNvPr id="273" name="Group 272"/>
            <p:cNvGrpSpPr>
              <a:grpSpLocks noChangeAspect="1"/>
            </p:cNvGrpSpPr>
            <p:nvPr/>
          </p:nvGrpSpPr>
          <p:grpSpPr>
            <a:xfrm>
              <a:off x="2297529" y="3334324"/>
              <a:ext cx="445134" cy="878840"/>
              <a:chOff x="5042991" y="1885223"/>
              <a:chExt cx="269777" cy="532630"/>
            </a:xfrm>
          </p:grpSpPr>
          <p:sp>
            <p:nvSpPr>
              <p:cNvPr id="274" name="Rounded Rectangle 273"/>
              <p:cNvSpPr/>
              <p:nvPr/>
            </p:nvSpPr>
            <p:spPr>
              <a:xfrm rot="5400000">
                <a:off x="4931182" y="2042707"/>
                <a:ext cx="493394" cy="238186"/>
              </a:xfrm>
              <a:prstGeom prst="roundRect">
                <a:avLst>
                  <a:gd name="adj" fmla="val 5443"/>
                </a:avLst>
              </a:prstGeom>
              <a:solidFill>
                <a:srgbClr val="F2F8E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5" name="矩形 22"/>
              <p:cNvSpPr/>
              <p:nvPr/>
            </p:nvSpPr>
            <p:spPr>
              <a:xfrm rot="5400000">
                <a:off x="4911564" y="2016649"/>
                <a:ext cx="532630" cy="269777"/>
              </a:xfrm>
              <a:prstGeom prst="rect">
                <a:avLst/>
              </a:prstGeom>
              <a:ln>
                <a:noFill/>
              </a:ln>
            </p:spPr>
            <p:txBody>
              <a:bodyPr wrap="none">
                <a:spAutoFit/>
              </a:bodyPr>
              <a:lstStyle/>
              <a:p>
                <a:pPr algn="ctr"/>
                <a:r>
                  <a:rPr lang="en-US" altLang="zh-CN" sz="2300" b="1">
                    <a:solidFill>
                      <a:schemeClr val="accent6">
                        <a:lumMod val="75000"/>
                      </a:schemeClr>
                    </a:solidFill>
                    <a:latin typeface="Cambria" panose="02040503050406030204" pitchFamily="18" charset="0"/>
                  </a:rPr>
                  <a:t>Bank</a:t>
                </a:r>
                <a:endParaRPr lang="en-US" altLang="zh-CN" sz="2300" b="1">
                  <a:solidFill>
                    <a:schemeClr val="accent6">
                      <a:lumMod val="75000"/>
                    </a:schemeClr>
                  </a:solidFill>
                  <a:latin typeface="Cambria" panose="02040503050406030204" pitchFamily="18" charset="0"/>
                </a:endParaRPr>
              </a:p>
            </p:txBody>
          </p:sp>
        </p:grpSp>
        <p:sp>
          <p:nvSpPr>
            <p:cNvPr id="276" name="Rounded Rectangle 275"/>
            <p:cNvSpPr>
              <a:spLocks noChangeAspect="1"/>
            </p:cNvSpPr>
            <p:nvPr/>
          </p:nvSpPr>
          <p:spPr>
            <a:xfrm rot="5400000">
              <a:off x="2121687" y="492723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7" name="Rounded Rectangle 276"/>
            <p:cNvSpPr>
              <a:spLocks noChangeAspect="1"/>
            </p:cNvSpPr>
            <p:nvPr/>
          </p:nvSpPr>
          <p:spPr>
            <a:xfrm rot="5400000">
              <a:off x="1569525" y="3594171"/>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8" name="Rounded Rectangle 277"/>
            <p:cNvSpPr>
              <a:spLocks noChangeAspect="1"/>
            </p:cNvSpPr>
            <p:nvPr/>
          </p:nvSpPr>
          <p:spPr>
            <a:xfrm rot="5400000">
              <a:off x="1059296" y="358674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9" name="Rounded Rectangle 278"/>
            <p:cNvSpPr>
              <a:spLocks noChangeAspect="1"/>
            </p:cNvSpPr>
            <p:nvPr/>
          </p:nvSpPr>
          <p:spPr>
            <a:xfrm rot="5400000">
              <a:off x="514481" y="358158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0" name="Rounded Rectangle 279"/>
            <p:cNvSpPr>
              <a:spLocks noChangeAspect="1"/>
            </p:cNvSpPr>
            <p:nvPr/>
          </p:nvSpPr>
          <p:spPr>
            <a:xfrm rot="5400000">
              <a:off x="508263" y="490547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1" name="Rounded Rectangle 280"/>
            <p:cNvSpPr>
              <a:spLocks noChangeAspect="1"/>
            </p:cNvSpPr>
            <p:nvPr/>
          </p:nvSpPr>
          <p:spPr>
            <a:xfrm rot="5400000">
              <a:off x="1056333" y="491804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2" name="Rounded Rectangle 281"/>
            <p:cNvSpPr>
              <a:spLocks noChangeAspect="1"/>
            </p:cNvSpPr>
            <p:nvPr/>
          </p:nvSpPr>
          <p:spPr>
            <a:xfrm rot="5400000">
              <a:off x="1575624" y="491196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grpSp>
          <p:nvGrpSpPr>
            <p:cNvPr id="283" name="Group 282"/>
            <p:cNvGrpSpPr>
              <a:grpSpLocks noChangeAspect="1"/>
            </p:cNvGrpSpPr>
            <p:nvPr/>
          </p:nvGrpSpPr>
          <p:grpSpPr>
            <a:xfrm>
              <a:off x="161005" y="3343266"/>
              <a:ext cx="445134" cy="2114050"/>
              <a:chOff x="3754259" y="2785804"/>
              <a:chExt cx="269777" cy="1281239"/>
            </a:xfrm>
          </p:grpSpPr>
          <p:sp>
            <p:nvSpPr>
              <p:cNvPr id="284" name="Rounded Rectangle 283"/>
              <p:cNvSpPr/>
              <p:nvPr/>
            </p:nvSpPr>
            <p:spPr>
              <a:xfrm rot="5400000">
                <a:off x="3246336" y="3307676"/>
                <a:ext cx="1276049" cy="238186"/>
              </a:xfrm>
              <a:prstGeom prst="roundRect">
                <a:avLst>
                  <a:gd name="adj" fmla="val 5443"/>
                </a:avLst>
              </a:prstGeom>
              <a:solidFill>
                <a:schemeClr val="tx1"/>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5" name="矩形 19"/>
              <p:cNvSpPr/>
              <p:nvPr/>
            </p:nvSpPr>
            <p:spPr>
              <a:xfrm rot="5400000">
                <a:off x="3248528" y="3291535"/>
                <a:ext cx="1281239" cy="269777"/>
              </a:xfrm>
              <a:prstGeom prst="rect">
                <a:avLst/>
              </a:prstGeom>
              <a:ln>
                <a:noFill/>
              </a:ln>
            </p:spPr>
            <p:txBody>
              <a:bodyPr wrap="square">
                <a:spAutoFit/>
              </a:bodyPr>
              <a:lstStyle/>
              <a:p>
                <a:pPr algn="ctr"/>
                <a:r>
                  <a:rPr lang="en-US" altLang="zh-CN" sz="2300" b="1">
                    <a:solidFill>
                      <a:schemeClr val="bg1">
                        <a:lumMod val="85000"/>
                      </a:schemeClr>
                    </a:solidFill>
                    <a:latin typeface="Cambria" panose="02040503050406030204" pitchFamily="18" charset="0"/>
                  </a:rPr>
                  <a:t>Chip I/O</a:t>
                </a:r>
                <a:endParaRPr lang="en-US" altLang="zh-CN" sz="2300" b="1">
                  <a:solidFill>
                    <a:schemeClr val="bg1">
                      <a:lumMod val="85000"/>
                    </a:schemeClr>
                  </a:solidFill>
                  <a:latin typeface="Cambria" panose="02040503050406030204" pitchFamily="18" charset="0"/>
                </a:endParaRPr>
              </a:p>
            </p:txBody>
          </p:sp>
        </p:grpSp>
        <p:cxnSp>
          <p:nvCxnSpPr>
            <p:cNvPr id="210" name="Straight Connector 209"/>
            <p:cNvCxnSpPr>
              <a:cxnSpLocks noChangeAspect="1"/>
            </p:cNvCxnSpPr>
            <p:nvPr/>
          </p:nvCxnSpPr>
          <p:spPr>
            <a:xfrm rot="-60000" flipH="1">
              <a:off x="151573" y="2091105"/>
              <a:ext cx="2879373" cy="1166069"/>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p:cNvCxnSpPr>
              <a:cxnSpLocks noChangeAspect="1"/>
            </p:cNvCxnSpPr>
            <p:nvPr/>
          </p:nvCxnSpPr>
          <p:spPr>
            <a:xfrm flipH="1">
              <a:off x="2867675" y="2101044"/>
              <a:ext cx="775253" cy="1242912"/>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grpSp>
      <p:grpSp>
        <p:nvGrpSpPr>
          <p:cNvPr id="54" name="Group 53"/>
          <p:cNvGrpSpPr/>
          <p:nvPr/>
        </p:nvGrpSpPr>
        <p:grpSpPr>
          <a:xfrm>
            <a:off x="4230980" y="3285557"/>
            <a:ext cx="3182342" cy="2850746"/>
            <a:chOff x="2706980" y="3285557"/>
            <a:chExt cx="3182342" cy="2850746"/>
          </a:xfrm>
        </p:grpSpPr>
        <p:sp>
          <p:nvSpPr>
            <p:cNvPr id="116" name="Rounded Rectangle 115"/>
            <p:cNvSpPr>
              <a:spLocks noChangeAspect="1"/>
            </p:cNvSpPr>
            <p:nvPr/>
          </p:nvSpPr>
          <p:spPr>
            <a:xfrm>
              <a:off x="3092601" y="3288213"/>
              <a:ext cx="2796721" cy="2367191"/>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33" name="TextBox 257"/>
            <p:cNvSpPr txBox="1">
              <a:spLocks noChangeAspect="1"/>
            </p:cNvSpPr>
            <p:nvPr/>
          </p:nvSpPr>
          <p:spPr>
            <a:xfrm>
              <a:off x="3634847" y="5841663"/>
              <a:ext cx="1729717" cy="294640"/>
            </a:xfrm>
            <a:prstGeom prst="rect">
              <a:avLst/>
            </a:prstGeom>
            <a:noFill/>
          </p:spPr>
          <p:txBody>
            <a:bodyPr wrap="square" lIns="0" tIns="0" rIns="0" bIns="0" rtlCol="0">
              <a:spAutoFit/>
            </a:bodyPr>
            <a:lstStyle/>
            <a:p>
              <a:pPr algn="ctr">
                <a:lnSpc>
                  <a:spcPct val="80000"/>
                </a:lnSpc>
              </a:pPr>
              <a:r>
                <a:rPr lang="en-US" sz="2400" b="1">
                  <a:solidFill>
                    <a:schemeClr val="accent6">
                      <a:lumMod val="75000"/>
                    </a:schemeClr>
                  </a:solidFill>
                  <a:latin typeface="Cambria" panose="02040503050406030204" pitchFamily="18" charset="0"/>
                </a:rPr>
                <a:t>DRAM Bank</a:t>
              </a:r>
              <a:endParaRPr lang="en-US" sz="2400" b="1">
                <a:solidFill>
                  <a:schemeClr val="accent6">
                    <a:lumMod val="75000"/>
                  </a:schemeClr>
                </a:solidFill>
                <a:latin typeface="Cambria" panose="02040503050406030204" pitchFamily="18" charset="0"/>
              </a:endParaRPr>
            </a:p>
          </p:txBody>
        </p:sp>
        <p:sp>
          <p:nvSpPr>
            <p:cNvPr id="235" name="Rounded Rectangle 234"/>
            <p:cNvSpPr/>
            <p:nvPr/>
          </p:nvSpPr>
          <p:spPr>
            <a:xfrm>
              <a:off x="3220967" y="3399597"/>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2300" b="1">
                  <a:solidFill>
                    <a:schemeClr val="tx1"/>
                  </a:solidFill>
                  <a:latin typeface="Cambria" panose="02040503050406030204" pitchFamily="18" charset="0"/>
                </a:rPr>
                <a:t>Subarray</a:t>
              </a:r>
              <a:endParaRPr lang="en-US" sz="2300" b="1">
                <a:solidFill>
                  <a:schemeClr val="tx1"/>
                </a:solidFill>
                <a:latin typeface="Cambria" panose="02040503050406030204" pitchFamily="18" charset="0"/>
              </a:endParaRPr>
            </a:p>
          </p:txBody>
        </p:sp>
        <p:sp>
          <p:nvSpPr>
            <p:cNvPr id="245" name="Rectangle 244"/>
            <p:cNvSpPr>
              <a:spLocks noChangeAspect="1"/>
            </p:cNvSpPr>
            <p:nvPr/>
          </p:nvSpPr>
          <p:spPr>
            <a:xfrm rot="5400000">
              <a:off x="4099503" y="4182558"/>
              <a:ext cx="780792" cy="368300"/>
            </a:xfrm>
            <a:prstGeom prst="rect">
              <a:avLst/>
            </a:prstGeom>
          </p:spPr>
          <p:txBody>
            <a:bodyPr wrap="square">
              <a:spAutoFit/>
            </a:bodyPr>
            <a:lstStyle/>
            <a:p>
              <a:pPr algn="ctr"/>
              <a:r>
                <a:rPr lang="en-US" altLang="zh-CN" b="1">
                  <a:solidFill>
                    <a:schemeClr val="accent1">
                      <a:lumMod val="20000"/>
                      <a:lumOff val="80000"/>
                    </a:schemeClr>
                  </a:solidFill>
                </a:rPr>
                <a:t>. . .</a:t>
              </a:r>
              <a:endParaRPr lang="en-US" altLang="zh-CN" b="1">
                <a:solidFill>
                  <a:schemeClr val="accent1">
                    <a:lumMod val="20000"/>
                    <a:lumOff val="80000"/>
                  </a:schemeClr>
                </a:solidFill>
              </a:endParaRPr>
            </a:p>
          </p:txBody>
        </p:sp>
        <p:sp>
          <p:nvSpPr>
            <p:cNvPr id="271" name="Rounded Rectangle 270"/>
            <p:cNvSpPr/>
            <p:nvPr/>
          </p:nvSpPr>
          <p:spPr>
            <a:xfrm>
              <a:off x="3220967" y="4041898"/>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2" name="Rounded Rectangle 271"/>
            <p:cNvSpPr/>
            <p:nvPr/>
          </p:nvSpPr>
          <p:spPr>
            <a:xfrm>
              <a:off x="3215727" y="5030012"/>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cxnSp>
          <p:nvCxnSpPr>
            <p:cNvPr id="290" name="Straight Connector 289"/>
            <p:cNvCxnSpPr>
              <a:cxnSpLocks noChangeAspect="1"/>
            </p:cNvCxnSpPr>
            <p:nvPr/>
          </p:nvCxnSpPr>
          <p:spPr>
            <a:xfrm>
              <a:off x="2728563" y="4217615"/>
              <a:ext cx="361256" cy="1343854"/>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289" name="Straight Connector 288"/>
            <p:cNvCxnSpPr>
              <a:cxnSpLocks noChangeAspect="1"/>
            </p:cNvCxnSpPr>
            <p:nvPr/>
          </p:nvCxnSpPr>
          <p:spPr>
            <a:xfrm rot="180000" flipV="1">
              <a:off x="2706980" y="3285557"/>
              <a:ext cx="459458" cy="109617"/>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sp>
        <p:nvSpPr>
          <p:cNvPr id="164" name="DRAM Subarray Label"/>
          <p:cNvSpPr txBox="1">
            <a:spLocks noChangeAspect="1"/>
          </p:cNvSpPr>
          <p:nvPr/>
        </p:nvSpPr>
        <p:spPr>
          <a:xfrm>
            <a:off x="7553916" y="5840156"/>
            <a:ext cx="3040429" cy="294640"/>
          </a:xfrm>
          <a:prstGeom prst="rect">
            <a:avLst/>
          </a:prstGeom>
          <a:noFill/>
        </p:spPr>
        <p:txBody>
          <a:bodyPr wrap="square" lIns="0" tIns="0" rIns="0" bIns="0" rtlCol="0">
            <a:spAutoFit/>
          </a:bodyPr>
          <a:lstStyle/>
          <a:p>
            <a:pPr algn="ctr">
              <a:lnSpc>
                <a:spcPct val="80000"/>
              </a:lnSpc>
            </a:pPr>
            <a:r>
              <a:rPr lang="en-US" sz="2400" b="1">
                <a:solidFill>
                  <a:schemeClr val="accent5">
                    <a:lumMod val="75000"/>
                  </a:schemeClr>
                </a:solidFill>
                <a:latin typeface="Cambria" panose="02040503050406030204" pitchFamily="18" charset="0"/>
              </a:rPr>
              <a:t>DRAM Subarray</a:t>
            </a:r>
            <a:endParaRPr lang="en-US" sz="2400" b="1">
              <a:solidFill>
                <a:schemeClr val="accent5">
                  <a:lumMod val="75000"/>
                </a:schemeClr>
              </a:solidFill>
              <a:latin typeface="Cambria" panose="02040503050406030204" pitchFamily="18" charset="0"/>
            </a:endParaRPr>
          </a:p>
        </p:txBody>
      </p:sp>
      <p:sp>
        <p:nvSpPr>
          <p:cNvPr id="150" name="Subarray"/>
          <p:cNvSpPr/>
          <p:nvPr/>
        </p:nvSpPr>
        <p:spPr>
          <a:xfrm>
            <a:off x="7553916" y="3296483"/>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190" name="RowBuffer"/>
          <p:cNvSpPr/>
          <p:nvPr/>
        </p:nvSpPr>
        <p:spPr>
          <a:xfrm>
            <a:off x="7665766" y="5228998"/>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ct val="90000"/>
              </a:lnSpc>
            </a:pPr>
            <a:r>
              <a:rPr lang="en-US" sz="2300" b="1">
                <a:solidFill>
                  <a:schemeClr val="accent1">
                    <a:lumMod val="20000"/>
                    <a:lumOff val="80000"/>
                  </a:schemeClr>
                </a:solidFill>
                <a:latin typeface="Cambria" panose="02040503050406030204" pitchFamily="18" charset="0"/>
              </a:rPr>
              <a:t>Row Buffer</a:t>
            </a:r>
            <a:endParaRPr lang="en-US" sz="2300" b="1">
              <a:solidFill>
                <a:schemeClr val="accent1">
                  <a:lumMod val="20000"/>
                  <a:lumOff val="80000"/>
                </a:schemeClr>
              </a:solidFill>
              <a:latin typeface="Cambria" panose="02040503050406030204" pitchFamily="18" charset="0"/>
            </a:endParaRPr>
          </a:p>
        </p:txBody>
      </p:sp>
      <p:grpSp>
        <p:nvGrpSpPr>
          <p:cNvPr id="13" name="Bitline"/>
          <p:cNvGrpSpPr/>
          <p:nvPr/>
        </p:nvGrpSpPr>
        <p:grpSpPr>
          <a:xfrm>
            <a:off x="7657760" y="3393293"/>
            <a:ext cx="2585207" cy="1835705"/>
            <a:chOff x="6133760" y="3393293"/>
            <a:chExt cx="2585207" cy="1835705"/>
          </a:xfrm>
        </p:grpSpPr>
        <p:cxnSp>
          <p:nvCxnSpPr>
            <p:cNvPr id="151" name="Straight Connector 115"/>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p:cNvSpPr>
              <a:spLocks noChangeAspect="1"/>
            </p:cNvSpPr>
            <p:nvPr/>
          </p:nvSpPr>
          <p:spPr>
            <a:xfrm>
              <a:off x="6133760" y="3393293"/>
              <a:ext cx="756920" cy="288290"/>
            </a:xfrm>
            <a:prstGeom prst="rect">
              <a:avLst/>
            </a:prstGeom>
          </p:spPr>
          <p:txBody>
            <a:bodyPr wrap="none">
              <a:spAutoFit/>
            </a:bodyPr>
            <a:lstStyle/>
            <a:p>
              <a:pPr algn="ctr">
                <a:lnSpc>
                  <a:spcPct val="80000"/>
                </a:lnSpc>
              </a:pPr>
              <a:r>
                <a:rPr lang="en-US" sz="1600" err="1">
                  <a:solidFill>
                    <a:schemeClr val="accent2"/>
                  </a:solidFill>
                  <a:latin typeface="Cambria" panose="02040503050406030204" pitchFamily="18" charset="0"/>
                </a:rPr>
                <a:t>Bitline</a:t>
              </a:r>
              <a:endParaRPr lang="en-US" sz="1600">
                <a:solidFill>
                  <a:schemeClr val="accent2"/>
                </a:solidFill>
                <a:latin typeface="Cambria" panose="02040503050406030204" pitchFamily="18" charset="0"/>
              </a:endParaRPr>
            </a:p>
          </p:txBody>
        </p:sp>
        <p:sp>
          <p:nvSpPr>
            <p:cNvPr id="181" name="Rectangle 180"/>
            <p:cNvSpPr>
              <a:spLocks noChangeAspect="1"/>
            </p:cNvSpPr>
            <p:nvPr/>
          </p:nvSpPr>
          <p:spPr>
            <a:xfrm>
              <a:off x="8302902" y="4054719"/>
              <a:ext cx="397637" cy="288290"/>
            </a:xfrm>
            <a:prstGeom prst="rect">
              <a:avLst/>
            </a:prstGeom>
          </p:spPr>
          <p:txBody>
            <a:bodyPr wrap="square">
              <a:spAutoFit/>
            </a:bodyPr>
            <a:lstStyle/>
            <a:p>
              <a:pPr algn="ctr">
                <a:lnSpc>
                  <a:spcPct val="80000"/>
                </a:lnSpc>
              </a:pPr>
              <a:r>
                <a:rPr lang="en-US" sz="1600">
                  <a:solidFill>
                    <a:schemeClr val="accent2"/>
                  </a:solidFill>
                </a:rPr>
                <a:t>…</a:t>
              </a:r>
              <a:endParaRPr lang="en-US" sz="1600">
                <a:solidFill>
                  <a:schemeClr val="accent2"/>
                </a:solidFill>
              </a:endParaRPr>
            </a:p>
          </p:txBody>
        </p:sp>
        <p:sp>
          <p:nvSpPr>
            <p:cNvPr id="207" name="Rectangle 206"/>
            <p:cNvSpPr>
              <a:spLocks noChangeAspect="1"/>
            </p:cNvSpPr>
            <p:nvPr/>
          </p:nvSpPr>
          <p:spPr>
            <a:xfrm>
              <a:off x="8321330" y="4353756"/>
              <a:ext cx="397637" cy="288290"/>
            </a:xfrm>
            <a:prstGeom prst="rect">
              <a:avLst/>
            </a:prstGeom>
          </p:spPr>
          <p:txBody>
            <a:bodyPr wrap="square">
              <a:spAutoFit/>
            </a:bodyPr>
            <a:lstStyle/>
            <a:p>
              <a:pPr algn="ctr">
                <a:lnSpc>
                  <a:spcPct val="80000"/>
                </a:lnSpc>
              </a:pPr>
              <a:r>
                <a:rPr lang="en-US" sz="1600">
                  <a:solidFill>
                    <a:schemeClr val="accent2"/>
                  </a:solidFill>
                </a:rPr>
                <a:t>…</a:t>
              </a:r>
              <a:endParaRPr lang="en-US" sz="1600">
                <a:solidFill>
                  <a:schemeClr val="accent2"/>
                </a:solidFill>
              </a:endParaRPr>
            </a:p>
          </p:txBody>
        </p:sp>
      </p:grpSp>
      <p:grpSp>
        <p:nvGrpSpPr>
          <p:cNvPr id="12" name="Wordline"/>
          <p:cNvGrpSpPr/>
          <p:nvPr/>
        </p:nvGrpSpPr>
        <p:grpSpPr>
          <a:xfrm>
            <a:off x="7665766" y="3750932"/>
            <a:ext cx="2992267" cy="1451424"/>
            <a:chOff x="6141766" y="3750932"/>
            <a:chExt cx="2992267" cy="1451424"/>
          </a:xfrm>
        </p:grpSpPr>
        <p:cxnSp>
          <p:nvCxnSpPr>
            <p:cNvPr id="157" name="Straight Connector 124"/>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0" name="Rectangle 179"/>
            <p:cNvSpPr>
              <a:spLocks noChangeAspect="1"/>
            </p:cNvSpPr>
            <p:nvPr/>
          </p:nvSpPr>
          <p:spPr>
            <a:xfrm>
              <a:off x="8149783" y="3750932"/>
              <a:ext cx="984250" cy="288290"/>
            </a:xfrm>
            <a:prstGeom prst="rect">
              <a:avLst/>
            </a:prstGeom>
          </p:spPr>
          <p:txBody>
            <a:bodyPr wrap="none">
              <a:spAutoFit/>
            </a:bodyPr>
            <a:lstStyle/>
            <a:p>
              <a:pPr>
                <a:lnSpc>
                  <a:spcPct val="80000"/>
                </a:lnSpc>
              </a:pPr>
              <a:r>
                <a:rPr lang="en-US" sz="1600">
                  <a:solidFill>
                    <a:schemeClr val="accent5"/>
                  </a:solidFill>
                  <a:latin typeface="Cambria" panose="02040503050406030204" pitchFamily="18" charset="0"/>
                </a:rPr>
                <a:t>Wordline</a:t>
              </a:r>
              <a:endParaRPr lang="en-US" sz="1600">
                <a:solidFill>
                  <a:schemeClr val="accent5"/>
                </a:solidFill>
                <a:latin typeface="Cambria" panose="02040503050406030204" pitchFamily="18" charset="0"/>
              </a:endParaRPr>
            </a:p>
          </p:txBody>
        </p:sp>
        <p:sp>
          <p:nvSpPr>
            <p:cNvPr id="187" name="Rectangle 186"/>
            <p:cNvSpPr>
              <a:spLocks noChangeAspect="1"/>
            </p:cNvSpPr>
            <p:nvPr/>
          </p:nvSpPr>
          <p:spPr>
            <a:xfrm rot="5400000">
              <a:off x="6562496" y="4830493"/>
              <a:ext cx="397637" cy="288290"/>
            </a:xfrm>
            <a:prstGeom prst="rect">
              <a:avLst/>
            </a:prstGeom>
          </p:spPr>
          <p:txBody>
            <a:bodyPr wrap="square">
              <a:spAutoFit/>
            </a:bodyPr>
            <a:lstStyle/>
            <a:p>
              <a:pPr algn="ctr">
                <a:lnSpc>
                  <a:spcPct val="80000"/>
                </a:lnSpc>
              </a:pPr>
              <a:r>
                <a:rPr lang="en-US" sz="1600">
                  <a:solidFill>
                    <a:schemeClr val="accent5"/>
                  </a:solidFill>
                </a:rPr>
                <a:t>…</a:t>
              </a:r>
              <a:endParaRPr lang="en-US" sz="1600">
                <a:solidFill>
                  <a:schemeClr val="accent5"/>
                </a:solidFill>
              </a:endParaRPr>
            </a:p>
          </p:txBody>
        </p:sp>
        <p:cxnSp>
          <p:nvCxnSpPr>
            <p:cNvPr id="202" name="Straight Connector 124"/>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4" name="Rectangle 203"/>
            <p:cNvSpPr>
              <a:spLocks noChangeAspect="1"/>
            </p:cNvSpPr>
            <p:nvPr/>
          </p:nvSpPr>
          <p:spPr>
            <a:xfrm rot="5400000">
              <a:off x="7008596" y="4837124"/>
              <a:ext cx="397637" cy="288290"/>
            </a:xfrm>
            <a:prstGeom prst="rect">
              <a:avLst/>
            </a:prstGeom>
          </p:spPr>
          <p:txBody>
            <a:bodyPr wrap="square">
              <a:spAutoFit/>
            </a:bodyPr>
            <a:lstStyle/>
            <a:p>
              <a:pPr algn="ctr">
                <a:lnSpc>
                  <a:spcPct val="80000"/>
                </a:lnSpc>
              </a:pPr>
              <a:r>
                <a:rPr lang="en-US" sz="1600">
                  <a:solidFill>
                    <a:schemeClr val="accent5"/>
                  </a:solidFill>
                </a:rPr>
                <a:t>…</a:t>
              </a:r>
              <a:endParaRPr lang="en-US" sz="1600">
                <a:solidFill>
                  <a:schemeClr val="accent5"/>
                </a:solidFill>
              </a:endParaRPr>
            </a:p>
          </p:txBody>
        </p:sp>
        <p:sp>
          <p:nvSpPr>
            <p:cNvPr id="205" name="Rectangle 204"/>
            <p:cNvSpPr>
              <a:spLocks noChangeAspect="1"/>
            </p:cNvSpPr>
            <p:nvPr/>
          </p:nvSpPr>
          <p:spPr>
            <a:xfrm rot="5400000">
              <a:off x="7414792" y="4846068"/>
              <a:ext cx="397637" cy="288290"/>
            </a:xfrm>
            <a:prstGeom prst="rect">
              <a:avLst/>
            </a:prstGeom>
          </p:spPr>
          <p:txBody>
            <a:bodyPr wrap="square">
              <a:spAutoFit/>
            </a:bodyPr>
            <a:lstStyle/>
            <a:p>
              <a:pPr algn="ctr">
                <a:lnSpc>
                  <a:spcPct val="80000"/>
                </a:lnSpc>
              </a:pPr>
              <a:r>
                <a:rPr lang="en-US" sz="1600">
                  <a:solidFill>
                    <a:schemeClr val="accent5"/>
                  </a:solidFill>
                </a:rPr>
                <a:t>…</a:t>
              </a:r>
              <a:endParaRPr lang="en-US" sz="1600">
                <a:solidFill>
                  <a:schemeClr val="accent5"/>
                </a:solidFill>
              </a:endParaRPr>
            </a:p>
          </p:txBody>
        </p:sp>
        <p:sp>
          <p:nvSpPr>
            <p:cNvPr id="206" name="Rectangle 205"/>
            <p:cNvSpPr>
              <a:spLocks noChangeAspect="1"/>
            </p:cNvSpPr>
            <p:nvPr/>
          </p:nvSpPr>
          <p:spPr>
            <a:xfrm rot="5400000">
              <a:off x="7844255" y="4859392"/>
              <a:ext cx="397637" cy="288290"/>
            </a:xfrm>
            <a:prstGeom prst="rect">
              <a:avLst/>
            </a:prstGeom>
          </p:spPr>
          <p:txBody>
            <a:bodyPr wrap="square">
              <a:spAutoFit/>
            </a:bodyPr>
            <a:lstStyle/>
            <a:p>
              <a:pPr algn="ctr">
                <a:lnSpc>
                  <a:spcPct val="80000"/>
                </a:lnSpc>
              </a:pPr>
              <a:r>
                <a:rPr lang="en-US" sz="1600">
                  <a:solidFill>
                    <a:schemeClr val="accent5"/>
                  </a:solidFill>
                </a:rPr>
                <a:t>…</a:t>
              </a:r>
              <a:endParaRPr lang="en-US" sz="1600">
                <a:solidFill>
                  <a:schemeClr val="accent5"/>
                </a:solidFill>
              </a:endParaRPr>
            </a:p>
          </p:txBody>
        </p:sp>
      </p:grpSp>
      <p:grpSp>
        <p:nvGrpSpPr>
          <p:cNvPr id="11" name="Cells"/>
          <p:cNvGrpSpPr/>
          <p:nvPr/>
        </p:nvGrpSpPr>
        <p:grpSpPr>
          <a:xfrm>
            <a:off x="7916605" y="3472780"/>
            <a:ext cx="1926185" cy="1345712"/>
            <a:chOff x="6392605" y="3472780"/>
            <a:chExt cx="1926185" cy="1345712"/>
          </a:xfrm>
        </p:grpSpPr>
        <p:cxnSp>
          <p:nvCxnSpPr>
            <p:cNvPr id="188" name="Straight Arrow Connector 187"/>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p:cNvSpPr>
              <a:spLocks noChangeAspect="1"/>
            </p:cNvSpPr>
            <p:nvPr/>
          </p:nvSpPr>
          <p:spPr>
            <a:xfrm>
              <a:off x="6910491" y="3472780"/>
              <a:ext cx="1104265" cy="288290"/>
            </a:xfrm>
            <a:prstGeom prst="rect">
              <a:avLst/>
            </a:prstGeom>
          </p:spPr>
          <p:txBody>
            <a:bodyPr wrap="none">
              <a:spAutoFit/>
            </a:bodyPr>
            <a:lstStyle/>
            <a:p>
              <a:pPr>
                <a:lnSpc>
                  <a:spcPct val="80000"/>
                </a:lnSpc>
              </a:pPr>
              <a:r>
                <a:rPr lang="en-US" sz="1600">
                  <a:latin typeface="Cambria" panose="02040503050406030204" pitchFamily="18" charset="0"/>
                </a:rPr>
                <a:t>DRAM Cell</a:t>
              </a:r>
              <a:endParaRPr lang="en-US" sz="1600">
                <a:latin typeface="Cambria" panose="02040503050406030204" pitchFamily="18" charset="0"/>
              </a:endParaRPr>
            </a:p>
          </p:txBody>
        </p:sp>
        <p:sp>
          <p:nvSpPr>
            <p:cNvPr id="159" name="Oval 131"/>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34"/>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37"/>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40"/>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43"/>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31"/>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34"/>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37"/>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0"/>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43"/>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31"/>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34"/>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37"/>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40"/>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43"/>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1" name="Straight Connector 190"/>
          <p:cNvCxnSpPr>
            <a:cxnSpLocks noChangeAspect="1"/>
          </p:cNvCxnSpPr>
          <p:nvPr/>
        </p:nvCxnSpPr>
        <p:spPr>
          <a:xfrm flipV="1">
            <a:off x="7307686" y="3334650"/>
            <a:ext cx="289782" cy="69143"/>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p:cNvCxnSpPr>
            <a:cxnSpLocks noChangeAspect="1"/>
          </p:cNvCxnSpPr>
          <p:nvPr/>
        </p:nvCxnSpPr>
        <p:spPr>
          <a:xfrm>
            <a:off x="7339745" y="3939597"/>
            <a:ext cx="217853" cy="165928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 name="Rounded Rectangle 2"/>
          <p:cNvSpPr/>
          <p:nvPr/>
        </p:nvSpPr>
        <p:spPr>
          <a:xfrm>
            <a:off x="7837714" y="4242488"/>
            <a:ext cx="2111829" cy="30675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898056" y="4172471"/>
            <a:ext cx="775180" cy="506730"/>
          </a:xfrm>
          <a:prstGeom prst="rect">
            <a:avLst/>
          </a:prstGeom>
          <a:noFill/>
        </p:spPr>
        <p:txBody>
          <a:bodyPr wrap="square" rtlCol="0">
            <a:spAutoFit/>
          </a:bodyPr>
          <a:lstStyle/>
          <a:p>
            <a:pPr>
              <a:lnSpc>
                <a:spcPts val="1620"/>
              </a:lnSpc>
            </a:pPr>
            <a:r>
              <a:rPr lang="en-US" sz="1600" b="1">
                <a:solidFill>
                  <a:srgbClr val="C00000"/>
                </a:solidFill>
                <a:latin typeface="Cambria" panose="02040503050406030204" pitchFamily="18" charset="0"/>
              </a:rPr>
              <a:t>DRAM Row</a:t>
            </a:r>
            <a:endParaRPr lang="en-US" sz="1600" b="1">
              <a:solidFill>
                <a:srgbClr val="C00000"/>
              </a:solidFill>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164" grpId="0"/>
      <p:bldP spid="150" grpId="0" bldLvl="0" animBg="1"/>
      <p:bldP spid="190" grpId="0" bldLvl="0" animBg="1"/>
      <p:bldP spid="3" grpId="0" bldLvl="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540" y="200660"/>
            <a:ext cx="10515600" cy="540385"/>
          </a:xfrm>
        </p:spPr>
        <p:txBody>
          <a:bodyPr>
            <a:normAutofit fontScale="90000"/>
          </a:bodyPr>
          <a:lstStyle/>
          <a:p>
            <a:r>
              <a:rPr lang="en-US"/>
              <a:t>Spatial Variation across Rows</a:t>
            </a:r>
            <a:endParaRPr lang="en-US"/>
          </a:p>
        </p:txBody>
      </p:sp>
      <p:pic>
        <p:nvPicPr>
          <p:cNvPr id="9" name="Picture Placeholder 5"/>
          <p:cNvPicPr>
            <a:picLocks noChangeAspect="1"/>
          </p:cNvPicPr>
          <p:nvPr/>
        </p:nvPicPr>
        <p:blipFill rotWithShape="1">
          <a:blip r:embed="rId1">
            <a:extLst>
              <a:ext uri="{28A0092B-C50C-407E-A947-70E740481C1C}">
                <a14:useLocalDpi xmlns:a14="http://schemas.microsoft.com/office/drawing/2010/main" val="0"/>
              </a:ext>
            </a:extLst>
          </a:blip>
          <a:srcRect t="-27" b="-596"/>
          <a:stretch>
            <a:fillRect/>
          </a:stretch>
        </p:blipFill>
        <p:spPr>
          <a:xfrm>
            <a:off x="2804795" y="859790"/>
            <a:ext cx="6936105" cy="3835400"/>
          </a:xfrm>
          <a:prstGeom prst="rect">
            <a:avLst/>
          </a:prstGeom>
        </p:spPr>
      </p:pic>
      <p:grpSp>
        <p:nvGrpSpPr>
          <p:cNvPr id="7" name="Group 6"/>
          <p:cNvGrpSpPr/>
          <p:nvPr/>
        </p:nvGrpSpPr>
        <p:grpSpPr>
          <a:xfrm>
            <a:off x="3259406" y="1125640"/>
            <a:ext cx="2695058" cy="770468"/>
            <a:chOff x="1974273" y="1700645"/>
            <a:chExt cx="2473036" cy="734291"/>
          </a:xfrm>
        </p:grpSpPr>
        <p:cxnSp>
          <p:nvCxnSpPr>
            <p:cNvPr id="4" name="Straight Connector 3"/>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064146"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3267229" y="2718662"/>
            <a:ext cx="2687236" cy="912989"/>
            <a:chOff x="1974273" y="1700645"/>
            <a:chExt cx="2473036" cy="734291"/>
          </a:xfrm>
        </p:grpSpPr>
        <p:cxnSp>
          <p:nvCxnSpPr>
            <p:cNvPr id="37" name="Straight Connector 36"/>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1974273" y="1700645"/>
              <a:ext cx="361137"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057503"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682759" y="2961198"/>
            <a:ext cx="2627781" cy="670460"/>
            <a:chOff x="1974274" y="1542525"/>
            <a:chExt cx="2627781" cy="805172"/>
          </a:xfrm>
        </p:grpSpPr>
        <p:cxnSp>
          <p:nvCxnSpPr>
            <p:cNvPr id="42" name="Straight Connector 41"/>
            <p:cNvCxnSpPr/>
            <p:nvPr/>
          </p:nvCxnSpPr>
          <p:spPr>
            <a:xfrm flipH="1">
              <a:off x="1981206" y="2347697"/>
              <a:ext cx="2620849"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974274" y="1542525"/>
              <a:ext cx="2627781"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033322" y="1542525"/>
              <a:ext cx="0" cy="80517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6670095" y="1326741"/>
            <a:ext cx="2762140" cy="502059"/>
            <a:chOff x="1974273" y="1700645"/>
            <a:chExt cx="2473036" cy="734291"/>
          </a:xfrm>
        </p:grpSpPr>
        <p:cxnSp>
          <p:nvCxnSpPr>
            <p:cNvPr id="46" name="Straight Connector 45"/>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02582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rot="16200000">
            <a:off x="805949" y="2510792"/>
            <a:ext cx="3291147" cy="706755"/>
          </a:xfrm>
          <a:prstGeom prst="rect">
            <a:avLst/>
          </a:prstGeom>
          <a:solidFill>
            <a:schemeClr val="bg1"/>
          </a:solidFill>
          <a:ln>
            <a:noFill/>
          </a:ln>
        </p:spPr>
        <p:txBody>
          <a:bodyPr wrap="square" rtlCol="0">
            <a:spAutoFit/>
          </a:bodyPr>
          <a:lstStyle/>
          <a:p>
            <a:pPr algn="ctr"/>
            <a:r>
              <a:rPr lang="en-US" sz="2000">
                <a:latin typeface="Cambria" panose="02040503050406030204" pitchFamily="18" charset="0"/>
              </a:rPr>
              <a:t>Minimum Activation Count</a:t>
            </a:r>
            <a:endParaRPr lang="en-US" sz="2000">
              <a:latin typeface="Cambria" panose="02040503050406030204" pitchFamily="18" charset="0"/>
            </a:endParaRPr>
          </a:p>
          <a:p>
            <a:pPr algn="ctr"/>
            <a:r>
              <a:rPr lang="en-US" sz="2000">
                <a:latin typeface="Cambria" panose="02040503050406030204" pitchFamily="18" charset="0"/>
              </a:rPr>
              <a:t>to Observe a Bit Flip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sp>
        <p:nvSpPr>
          <p:cNvPr id="27" name="TextBox 26"/>
          <p:cNvSpPr txBox="1"/>
          <p:nvPr/>
        </p:nvSpPr>
        <p:spPr>
          <a:xfrm>
            <a:off x="3814680" y="4510308"/>
            <a:ext cx="5277393" cy="398780"/>
          </a:xfrm>
          <a:prstGeom prst="rect">
            <a:avLst/>
          </a:prstGeom>
          <a:noFill/>
          <a:ln>
            <a:noFill/>
          </a:ln>
        </p:spPr>
        <p:txBody>
          <a:bodyPr wrap="square" rtlCol="0">
            <a:spAutoFit/>
          </a:bodyPr>
          <a:lstStyle/>
          <a:p>
            <a:pPr algn="ctr"/>
            <a:r>
              <a:rPr lang="en-US" sz="2000">
                <a:latin typeface="Cambria" panose="02040503050406030204" pitchFamily="18" charset="0"/>
              </a:rPr>
              <a:t>DRAM Rows (sorted by reducing</a:t>
            </a:r>
            <a:r>
              <a:rPr lang="en-US" sz="2000" i="1">
                <a:latin typeface="Cambria" panose="02040503050406030204" pitchFamily="18" charset="0"/>
              </a:rPr>
              <a:t>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grpSp>
        <p:nvGrpSpPr>
          <p:cNvPr id="31" name="Group 30"/>
          <p:cNvGrpSpPr/>
          <p:nvPr/>
        </p:nvGrpSpPr>
        <p:grpSpPr>
          <a:xfrm>
            <a:off x="1833151" y="5036029"/>
            <a:ext cx="8556554" cy="1249937"/>
            <a:chOff x="1643281" y="4534175"/>
            <a:chExt cx="6864225" cy="1210764"/>
          </a:xfrm>
        </p:grpSpPr>
        <p:sp>
          <p:nvSpPr>
            <p:cNvPr id="32" name="Rounded Rectangle 31"/>
            <p:cNvSpPr/>
            <p:nvPr/>
          </p:nvSpPr>
          <p:spPr>
            <a:xfrm>
              <a:off x="1643281" y="4534175"/>
              <a:ext cx="6864225" cy="1210764"/>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3" name="Round Same Side Corner Rectangle 32"/>
            <p:cNvSpPr/>
            <p:nvPr/>
          </p:nvSpPr>
          <p:spPr>
            <a:xfrm>
              <a:off x="1643281" y="4541448"/>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12</a:t>
              </a:r>
              <a:endParaRPr lang="en-US" sz="1400" b="1">
                <a:latin typeface="Cambria" panose="02040503050406030204" pitchFamily="18" charset="0"/>
              </a:endParaRPr>
            </a:p>
          </p:txBody>
        </p:sp>
        <p:sp>
          <p:nvSpPr>
            <p:cNvPr id="34" name="TextBox 33"/>
            <p:cNvSpPr txBox="1"/>
            <p:nvPr/>
          </p:nvSpPr>
          <p:spPr>
            <a:xfrm>
              <a:off x="1643281" y="4905530"/>
              <a:ext cx="6864225" cy="803935"/>
            </a:xfrm>
            <a:prstGeom prst="rect">
              <a:avLst/>
            </a:prstGeom>
            <a:noFill/>
          </p:spPr>
          <p:txBody>
            <a:bodyPr wrap="square" lIns="180000" rtlCol="0">
              <a:spAutoFit/>
            </a:bodyPr>
            <a:lstStyle/>
            <a:p>
              <a:pPr algn="ctr"/>
              <a:r>
                <a:rPr lang="en-US" sz="2400" b="1">
                  <a:solidFill>
                    <a:srgbClr val="538233"/>
                  </a:solidFill>
                  <a:latin typeface="Cambria" panose="02040503050406030204" pitchFamily="18" charset="0"/>
                </a:rPr>
                <a:t>A small fraction</a:t>
              </a:r>
              <a:r>
                <a:rPr lang="en-US" sz="2400">
                  <a:solidFill>
                    <a:srgbClr val="538233"/>
                  </a:solidFill>
                  <a:latin typeface="Cambria" panose="02040503050406030204" pitchFamily="18" charset="0"/>
                </a:rPr>
                <a:t> </a:t>
              </a:r>
              <a:r>
                <a:rPr lang="en-US" sz="2400">
                  <a:latin typeface="Cambria" panose="02040503050406030204" pitchFamily="18" charset="0"/>
                </a:rPr>
                <a:t>of DRAM rows are </a:t>
              </a:r>
              <a:r>
                <a:rPr lang="en-US" sz="2400" b="1">
                  <a:solidFill>
                    <a:srgbClr val="C00000"/>
                  </a:solidFill>
                  <a:latin typeface="Cambria" panose="02040503050406030204" pitchFamily="18" charset="0"/>
                </a:rPr>
                <a:t>significantly more vulnerable </a:t>
              </a:r>
              <a:r>
                <a:rPr lang="en-US" sz="2400">
                  <a:latin typeface="Cambria" panose="02040503050406030204" pitchFamily="18" charset="0"/>
                </a:rPr>
                <a:t>to RowHammer than </a:t>
              </a:r>
              <a:r>
                <a:rPr lang="en-US" sz="2400" b="1">
                  <a:latin typeface="Cambria" panose="02040503050406030204" pitchFamily="18" charset="0"/>
                </a:rPr>
                <a:t>the vast majority </a:t>
              </a:r>
              <a:r>
                <a:rPr lang="en-US" sz="2400">
                  <a:latin typeface="Cambria" panose="02040503050406030204" pitchFamily="18" charset="0"/>
                </a:rPr>
                <a:t>of the rows</a:t>
              </a:r>
              <a:endParaRPr lang="en-US" sz="3200">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Spatial Variation across Columns</a:t>
            </a:r>
            <a:endParaRPr lang="en-US"/>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l="4025" t="51564" r="48479" b="8225"/>
          <a:stretch>
            <a:fillRect/>
          </a:stretch>
        </p:blipFill>
        <p:spPr>
          <a:xfrm>
            <a:off x="2488572" y="1410157"/>
            <a:ext cx="6392866" cy="1870044"/>
          </a:xfrm>
          <a:prstGeom prst="rect">
            <a:avLst/>
          </a:prstGeom>
        </p:spPr>
      </p:pic>
      <p:sp>
        <p:nvSpPr>
          <p:cNvPr id="4" name="TextBox 3"/>
          <p:cNvSpPr txBox="1"/>
          <p:nvPr/>
        </p:nvSpPr>
        <p:spPr>
          <a:xfrm>
            <a:off x="2785688" y="3208736"/>
            <a:ext cx="5553307" cy="398780"/>
          </a:xfrm>
          <a:prstGeom prst="rect">
            <a:avLst/>
          </a:prstGeom>
          <a:noFill/>
        </p:spPr>
        <p:txBody>
          <a:bodyPr wrap="square" rtlCol="0">
            <a:spAutoFit/>
          </a:bodyPr>
          <a:lstStyle/>
          <a:p>
            <a:pPr algn="ctr"/>
            <a:r>
              <a:rPr lang="en-US" sz="2000">
                <a:latin typeface="Cambria" panose="02040503050406030204" pitchFamily="18" charset="0"/>
              </a:rPr>
              <a:t>Column Index</a:t>
            </a:r>
            <a:endParaRPr lang="en-US" sz="2000">
              <a:latin typeface="Cambria" panose="02040503050406030204" pitchFamily="18" charset="0"/>
            </a:endParaRPr>
          </a:p>
        </p:txBody>
      </p:sp>
      <p:sp>
        <p:nvSpPr>
          <p:cNvPr id="11" name="TextBox 10"/>
          <p:cNvSpPr txBox="1"/>
          <p:nvPr/>
        </p:nvSpPr>
        <p:spPr>
          <a:xfrm rot="16200000">
            <a:off x="1554249" y="1959762"/>
            <a:ext cx="1499316" cy="398780"/>
          </a:xfrm>
          <a:prstGeom prst="rect">
            <a:avLst/>
          </a:prstGeom>
          <a:noFill/>
        </p:spPr>
        <p:txBody>
          <a:bodyPr wrap="square" rtlCol="0">
            <a:spAutoFit/>
          </a:bodyPr>
          <a:lstStyle/>
          <a:p>
            <a:pPr algn="ctr"/>
            <a:r>
              <a:rPr lang="en-US" sz="2000">
                <a:latin typeface="Cambria" panose="02040503050406030204" pitchFamily="18" charset="0"/>
              </a:rPr>
              <a:t>Chip ID</a:t>
            </a:r>
            <a:endParaRPr lang="en-US" sz="2000">
              <a:latin typeface="Cambria" panose="02040503050406030204" pitchFamily="18" charset="0"/>
            </a:endParaRPr>
          </a:p>
        </p:txBody>
      </p:sp>
      <p:sp>
        <p:nvSpPr>
          <p:cNvPr id="12" name="TextBox 11"/>
          <p:cNvSpPr txBox="1"/>
          <p:nvPr/>
        </p:nvSpPr>
        <p:spPr>
          <a:xfrm>
            <a:off x="8804654" y="1715957"/>
            <a:ext cx="1475677" cy="1014730"/>
          </a:xfrm>
          <a:prstGeom prst="rect">
            <a:avLst/>
          </a:prstGeom>
          <a:noFill/>
        </p:spPr>
        <p:txBody>
          <a:bodyPr wrap="square" lIns="91440" tIns="45720" rIns="91440" bIns="45720" rtlCol="0" anchor="t">
            <a:spAutoFit/>
          </a:bodyPr>
          <a:lstStyle/>
          <a:p>
            <a:pPr algn="ctr"/>
            <a:r>
              <a:rPr lang="en-US" sz="2000">
                <a:latin typeface="Cambria" panose="02040503050406030204"/>
                <a:ea typeface="Cambria" panose="02040503050406030204"/>
              </a:rPr>
              <a:t>Number of Bit Flips in a Column</a:t>
            </a:r>
            <a:endParaRPr lang="en-US" sz="2000">
              <a:latin typeface="Cambria" panose="02040503050406030204"/>
              <a:ea typeface="Cambria" panose="02040503050406030204"/>
            </a:endParaRPr>
          </a:p>
        </p:txBody>
      </p:sp>
      <p:grpSp>
        <p:nvGrpSpPr>
          <p:cNvPr id="13" name="Group 12"/>
          <p:cNvGrpSpPr/>
          <p:nvPr/>
        </p:nvGrpSpPr>
        <p:grpSpPr>
          <a:xfrm>
            <a:off x="1817723" y="4395950"/>
            <a:ext cx="8556554" cy="1323439"/>
            <a:chOff x="1643281" y="4420664"/>
            <a:chExt cx="6864225" cy="1149839"/>
          </a:xfrm>
        </p:grpSpPr>
        <p:sp>
          <p:nvSpPr>
            <p:cNvPr id="14" name="Rounded Rectangle 13"/>
            <p:cNvSpPr/>
            <p:nvPr/>
          </p:nvSpPr>
          <p:spPr>
            <a:xfrm>
              <a:off x="1643281" y="4420664"/>
              <a:ext cx="6864225" cy="114983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13</a:t>
              </a:r>
              <a:endParaRPr lang="en-US" sz="1400" b="1">
                <a:latin typeface="Cambria" panose="02040503050406030204" pitchFamily="18" charset="0"/>
              </a:endParaRPr>
            </a:p>
          </p:txBody>
        </p:sp>
        <p:sp>
          <p:nvSpPr>
            <p:cNvPr id="16" name="TextBox 15"/>
            <p:cNvSpPr txBox="1"/>
            <p:nvPr/>
          </p:nvSpPr>
          <p:spPr>
            <a:xfrm>
              <a:off x="1643281" y="4819075"/>
              <a:ext cx="6864225" cy="721078"/>
            </a:xfrm>
            <a:prstGeom prst="rect">
              <a:avLst/>
            </a:prstGeom>
            <a:noFill/>
          </p:spPr>
          <p:txBody>
            <a:bodyPr wrap="square" lIns="180000" rtlCol="0">
              <a:spAutoFit/>
            </a:bodyPr>
            <a:lstStyle/>
            <a:p>
              <a:pPr algn="ctr"/>
              <a:r>
                <a:rPr lang="en-US" sz="2400">
                  <a:latin typeface="Cambria" panose="02040503050406030204" pitchFamily="18" charset="0"/>
                </a:rPr>
                <a:t>Certain columns are </a:t>
              </a:r>
              <a:r>
                <a:rPr lang="en-US" sz="2400" b="1">
                  <a:solidFill>
                    <a:srgbClr val="C00000"/>
                  </a:solidFill>
                  <a:latin typeface="Cambria" panose="02040503050406030204" pitchFamily="18" charset="0"/>
                </a:rPr>
                <a:t>significantly more vulnerable </a:t>
              </a:r>
              <a:endParaRPr lang="en-US" sz="2400" b="1">
                <a:solidFill>
                  <a:srgbClr val="C00000"/>
                </a:solidFill>
                <a:latin typeface="Cambria" panose="02040503050406030204" pitchFamily="18" charset="0"/>
              </a:endParaRPr>
            </a:p>
            <a:p>
              <a:pPr algn="ctr"/>
              <a:r>
                <a:rPr lang="en-US" sz="2400">
                  <a:latin typeface="Cambria" panose="02040503050406030204" pitchFamily="18" charset="0"/>
                </a:rPr>
                <a:t>to RowHammer than other columns</a:t>
              </a:r>
              <a:endParaRPr lang="en-US" sz="2400">
                <a:latin typeface="Cambria" panose="02040503050406030204" pitchFamily="18" charset="0"/>
              </a:endParaRPr>
            </a:p>
          </p:txBody>
        </p:sp>
      </p:grpSp>
      <p:grpSp>
        <p:nvGrpSpPr>
          <p:cNvPr id="5" name="Group 4"/>
          <p:cNvGrpSpPr/>
          <p:nvPr/>
        </p:nvGrpSpPr>
        <p:grpSpPr>
          <a:xfrm>
            <a:off x="2818595" y="1374109"/>
            <a:ext cx="5556608" cy="1615063"/>
            <a:chOff x="1294595" y="1374109"/>
            <a:chExt cx="5556608" cy="1615063"/>
          </a:xfrm>
        </p:grpSpPr>
        <p:sp>
          <p:nvSpPr>
            <p:cNvPr id="3" name="Oval 2"/>
            <p:cNvSpPr/>
            <p:nvPr/>
          </p:nvSpPr>
          <p:spPr>
            <a:xfrm>
              <a:off x="5012085" y="1557571"/>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640940" y="1384155"/>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2512" y="73677"/>
                    <a:pt x="52840" y="5674"/>
                    <a:pt x="105132" y="0"/>
                  </a:cubicBezTo>
                  <a:cubicBezTo>
                    <a:pt x="166546" y="6877"/>
                    <a:pt x="210407" y="77934"/>
                    <a:pt x="210264" y="164323"/>
                  </a:cubicBezTo>
                  <a:cubicBezTo>
                    <a:pt x="204523" y="246415"/>
                    <a:pt x="166060" y="332110"/>
                    <a:pt x="105132" y="328646"/>
                  </a:cubicBezTo>
                  <a:cubicBezTo>
                    <a:pt x="47960" y="325331"/>
                    <a:pt x="5311" y="264977"/>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364234"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337539" y="266052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14741" y="193775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41613" y="1548478"/>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134706" y="1374110"/>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521622" y="2660526"/>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066742"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889464" y="1567326"/>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549815" y="154237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237128" y="1548478"/>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757278" y="192866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503481" y="1374109"/>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361434" y="193775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539707" y="137855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806737"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164986" y="157124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294595" y="177343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Spatial Variation across Columns</a:t>
            </a:r>
            <a:endParaRPr lang="en-US"/>
          </a:p>
        </p:txBody>
      </p:sp>
      <p:pic>
        <p:nvPicPr>
          <p:cNvPr id="6" name="Content Placeholder 5"/>
          <p:cNvPicPr>
            <a:picLocks noGrp="1" noChangeAspect="1"/>
          </p:cNvPicPr>
          <p:nvPr>
            <p:ph idx="1"/>
          </p:nvPr>
        </p:nvPicPr>
        <p:blipFill rotWithShape="1">
          <a:blip r:embed="rId1">
            <a:extLst>
              <a:ext uri="{28A0092B-C50C-407E-A947-70E740481C1C}">
                <a14:useLocalDpi xmlns:a14="http://schemas.microsoft.com/office/drawing/2010/main" val="0"/>
              </a:ext>
            </a:extLst>
          </a:blip>
          <a:srcRect l="2796" t="42924" r="45310" b="6233"/>
          <a:stretch>
            <a:fillRect/>
          </a:stretch>
        </p:blipFill>
        <p:spPr>
          <a:xfrm>
            <a:off x="2642793" y="1424574"/>
            <a:ext cx="6482347" cy="3421005"/>
          </a:xfrm>
        </p:spPr>
      </p:pic>
      <p:grpSp>
        <p:nvGrpSpPr>
          <p:cNvPr id="24" name="Group 23"/>
          <p:cNvGrpSpPr/>
          <p:nvPr/>
        </p:nvGrpSpPr>
        <p:grpSpPr>
          <a:xfrm>
            <a:off x="1859348" y="1438576"/>
            <a:ext cx="783445" cy="2843837"/>
            <a:chOff x="276166" y="900622"/>
            <a:chExt cx="607579" cy="4167805"/>
          </a:xfrm>
        </p:grpSpPr>
        <p:cxnSp>
          <p:nvCxnSpPr>
            <p:cNvPr id="8" name="Straight Arrow Connector 7"/>
            <p:cNvCxnSpPr/>
            <p:nvPr/>
          </p:nvCxnSpPr>
          <p:spPr>
            <a:xfrm flipV="1">
              <a:off x="883745" y="1055475"/>
              <a:ext cx="0" cy="40129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6200000">
              <a:off x="-1533270" y="2710058"/>
              <a:ext cx="4166976" cy="548104"/>
            </a:xfrm>
            <a:prstGeom prst="rect">
              <a:avLst/>
            </a:prstGeom>
            <a:noFill/>
          </p:spPr>
          <p:txBody>
            <a:bodyPr wrap="square" rtlCol="0">
              <a:spAutoFit/>
            </a:bodyPr>
            <a:lstStyle/>
            <a:p>
              <a:pPr algn="ctr"/>
              <a:r>
                <a:rPr lang="en-US" sz="2000">
                  <a:latin typeface="Cambria" panose="02040503050406030204" pitchFamily="18" charset="0"/>
                </a:rPr>
                <a:t>Worse RowHammer Vulnerability</a:t>
              </a:r>
              <a:endParaRPr lang="en-US" sz="2000">
                <a:latin typeface="Cambria" panose="02040503050406030204" pitchFamily="18" charset="0"/>
              </a:endParaRPr>
            </a:p>
          </p:txBody>
        </p:sp>
      </p:grpSp>
      <p:grpSp>
        <p:nvGrpSpPr>
          <p:cNvPr id="25" name="Group 24"/>
          <p:cNvGrpSpPr/>
          <p:nvPr/>
        </p:nvGrpSpPr>
        <p:grpSpPr>
          <a:xfrm>
            <a:off x="3280467" y="4840889"/>
            <a:ext cx="5758766" cy="429559"/>
            <a:chOff x="1308100" y="4932124"/>
            <a:chExt cx="5758766" cy="429559"/>
          </a:xfrm>
        </p:grpSpPr>
        <p:cxnSp>
          <p:nvCxnSpPr>
            <p:cNvPr id="11" name="Straight Arrow Connector 10"/>
            <p:cNvCxnSpPr/>
            <p:nvPr/>
          </p:nvCxnSpPr>
          <p:spPr>
            <a:xfrm>
              <a:off x="1308100" y="4932124"/>
              <a:ext cx="575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62100" y="4962903"/>
              <a:ext cx="5446497" cy="398780"/>
            </a:xfrm>
            <a:prstGeom prst="rect">
              <a:avLst/>
            </a:prstGeom>
            <a:noFill/>
          </p:spPr>
          <p:txBody>
            <a:bodyPr wrap="square" rtlCol="0">
              <a:spAutoFit/>
            </a:bodyPr>
            <a:lstStyle/>
            <a:p>
              <a:pPr algn="ctr"/>
              <a:r>
                <a:rPr lang="en-US" sz="2000">
                  <a:latin typeface="Cambria" panose="02040503050406030204" pitchFamily="18" charset="0"/>
                </a:rPr>
                <a:t>Larger Variation across DRAM Chips</a:t>
              </a:r>
              <a:endParaRPr lang="en-US" sz="2000">
                <a:latin typeface="Cambria" panose="02040503050406030204" pitchFamily="18" charset="0"/>
              </a:endParaRPr>
            </a:p>
          </p:txBody>
        </p:sp>
      </p:grpSp>
      <p:grpSp>
        <p:nvGrpSpPr>
          <p:cNvPr id="36" name="Group 35"/>
          <p:cNvGrpSpPr/>
          <p:nvPr/>
        </p:nvGrpSpPr>
        <p:grpSpPr>
          <a:xfrm>
            <a:off x="3346283" y="1174905"/>
            <a:ext cx="756920" cy="2310410"/>
            <a:chOff x="4807666" y="772640"/>
            <a:chExt cx="756920" cy="2310410"/>
          </a:xfrm>
        </p:grpSpPr>
        <p:sp>
          <p:nvSpPr>
            <p:cNvPr id="18" name="Rectangle 17"/>
            <p:cNvSpPr/>
            <p:nvPr/>
          </p:nvSpPr>
          <p:spPr>
            <a:xfrm>
              <a:off x="4895850" y="1036877"/>
              <a:ext cx="580553" cy="204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807666" y="772640"/>
              <a:ext cx="756920" cy="368300"/>
            </a:xfrm>
            <a:prstGeom prst="rect">
              <a:avLst/>
            </a:prstGeom>
            <a:solidFill>
              <a:srgbClr val="C00000"/>
            </a:solidFill>
            <a:ln>
              <a:solidFill>
                <a:srgbClr val="C00000"/>
              </a:solidFill>
            </a:ln>
          </p:spPr>
          <p:txBody>
            <a:bodyPr wrap="none" rtlCol="0">
              <a:spAutoFit/>
            </a:bodyPr>
            <a:lstStyle/>
            <a:p>
              <a:pPr algn="ctr"/>
              <a:r>
                <a:rPr lang="en-US" b="1">
                  <a:solidFill>
                    <a:schemeClr val="bg1"/>
                  </a:solidFill>
                </a:rPr>
                <a:t>16.7%</a:t>
              </a:r>
              <a:endParaRPr lang="en-US" b="1">
                <a:solidFill>
                  <a:schemeClr val="bg1"/>
                </a:solidFill>
              </a:endParaRPr>
            </a:p>
          </p:txBody>
        </p:sp>
      </p:grpSp>
      <p:sp>
        <p:nvSpPr>
          <p:cNvPr id="28" name="Rectangle 27"/>
          <p:cNvSpPr/>
          <p:nvPr/>
        </p:nvSpPr>
        <p:spPr>
          <a:xfrm>
            <a:off x="8418087" y="2759144"/>
            <a:ext cx="462877" cy="1458459"/>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278296" y="2614509"/>
            <a:ext cx="756920" cy="368300"/>
          </a:xfrm>
          <a:prstGeom prst="rect">
            <a:avLst/>
          </a:prstGeom>
          <a:solidFill>
            <a:schemeClr val="accent2">
              <a:lumMod val="75000"/>
            </a:schemeClr>
          </a:solidFill>
          <a:ln>
            <a:solidFill>
              <a:schemeClr val="accent2">
                <a:lumMod val="75000"/>
              </a:schemeClr>
            </a:solidFill>
          </a:ln>
        </p:spPr>
        <p:txBody>
          <a:bodyPr wrap="none" rtlCol="0">
            <a:spAutoFit/>
          </a:bodyPr>
          <a:lstStyle/>
          <a:p>
            <a:pPr algn="ctr"/>
            <a:r>
              <a:rPr lang="en-US" b="1">
                <a:solidFill>
                  <a:schemeClr val="bg1"/>
                </a:solidFill>
              </a:rPr>
              <a:t>30.6%</a:t>
            </a:r>
            <a:endParaRPr lang="en-US" b="1">
              <a:solidFill>
                <a:schemeClr val="bg1"/>
              </a:solidFill>
            </a:endParaRPr>
          </a:p>
        </p:txBody>
      </p:sp>
      <p:sp>
        <p:nvSpPr>
          <p:cNvPr id="15" name="Rectangle 14"/>
          <p:cNvSpPr/>
          <p:nvPr/>
        </p:nvSpPr>
        <p:spPr>
          <a:xfrm>
            <a:off x="4015019" y="676947"/>
            <a:ext cx="5024213" cy="343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C00000"/>
                </a:solidFill>
                <a:latin typeface="Cambria" panose="02040503050406030204" pitchFamily="18" charset="0"/>
              </a:rPr>
              <a:t>High RowHammer vulnerability </a:t>
            </a:r>
            <a:r>
              <a:rPr lang="en-US" b="1">
                <a:solidFill>
                  <a:srgbClr val="C00000"/>
                </a:solidFill>
                <a:latin typeface="Cambria" panose="02040503050406030204" pitchFamily="18" charset="0"/>
              </a:rPr>
              <a:t>across all chips</a:t>
            </a:r>
            <a:endParaRPr lang="en-US" b="1">
              <a:solidFill>
                <a:srgbClr val="C00000"/>
              </a:solidFill>
              <a:latin typeface="Cambria" panose="02040503050406030204" pitchFamily="18" charset="0"/>
            </a:endParaRPr>
          </a:p>
        </p:txBody>
      </p:sp>
      <p:cxnSp>
        <p:nvCxnSpPr>
          <p:cNvPr id="35" name="Elbow Connector 34"/>
          <p:cNvCxnSpPr>
            <a:stCxn id="31" idx="0"/>
            <a:endCxn id="15" idx="1"/>
          </p:cNvCxnSpPr>
          <p:nvPr/>
        </p:nvCxnSpPr>
        <p:spPr>
          <a:xfrm rot="16200000" flipV="1">
            <a:off x="4468813" y="394653"/>
            <a:ext cx="326390" cy="1233805"/>
          </a:xfrm>
          <a:prstGeom prst="bentConnector4">
            <a:avLst>
              <a:gd name="adj1" fmla="val 23833"/>
              <a:gd name="adj2" fmla="val 119326"/>
            </a:avLst>
          </a:prstGeom>
          <a:ln w="381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436013" y="5753686"/>
            <a:ext cx="5035015" cy="646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solidFill>
                  <a:srgbClr val="C55911"/>
                </a:solidFill>
                <a:latin typeface="Cambria" panose="02040503050406030204" pitchFamily="18" charset="0"/>
              </a:rPr>
              <a:t>High variation </a:t>
            </a:r>
            <a:r>
              <a:rPr lang="en-US">
                <a:solidFill>
                  <a:srgbClr val="C55911"/>
                </a:solidFill>
                <a:latin typeface="Cambria" panose="02040503050406030204" pitchFamily="18" charset="0"/>
              </a:rPr>
              <a:t>in vulnerability across chips</a:t>
            </a:r>
            <a:endParaRPr lang="en-US">
              <a:solidFill>
                <a:srgbClr val="C55911"/>
              </a:solidFill>
              <a:latin typeface="Cambria" panose="02040503050406030204" pitchFamily="18" charset="0"/>
            </a:endParaRPr>
          </a:p>
          <a:p>
            <a:pPr algn="r"/>
            <a:r>
              <a:rPr lang="en-US">
                <a:solidFill>
                  <a:srgbClr val="C55911"/>
                </a:solidFill>
                <a:latin typeface="Cambria" panose="02040503050406030204" pitchFamily="18" charset="0"/>
                <a:sym typeface="Wingdings" panose="05000000000000000000" pitchFamily="2" charset="2"/>
              </a:rPr>
              <a:t> manufacturing-process-induced variation</a:t>
            </a:r>
            <a:endParaRPr lang="en-US">
              <a:solidFill>
                <a:srgbClr val="C55911"/>
              </a:solidFill>
              <a:latin typeface="Cambria" panose="02040503050406030204" pitchFamily="18" charset="0"/>
            </a:endParaRPr>
          </a:p>
        </p:txBody>
      </p:sp>
      <p:cxnSp>
        <p:nvCxnSpPr>
          <p:cNvPr id="39" name="Elbow Connector 38"/>
          <p:cNvCxnSpPr>
            <a:stCxn id="29" idx="3"/>
            <a:endCxn id="38" idx="3"/>
          </p:cNvCxnSpPr>
          <p:nvPr/>
        </p:nvCxnSpPr>
        <p:spPr>
          <a:xfrm flipH="1">
            <a:off x="9471025" y="2798445"/>
            <a:ext cx="1088390" cy="3278505"/>
          </a:xfrm>
          <a:prstGeom prst="bentConnector3">
            <a:avLst>
              <a:gd name="adj1" fmla="val -21879"/>
            </a:avLst>
          </a:prstGeom>
          <a:ln w="38100">
            <a:solidFill>
              <a:srgbClr val="C55911"/>
            </a:solidFill>
            <a:tail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278942" y="920138"/>
            <a:ext cx="2719705" cy="368300"/>
          </a:xfrm>
          <a:prstGeom prst="rect">
            <a:avLst/>
          </a:prstGeom>
          <a:noFill/>
        </p:spPr>
        <p:txBody>
          <a:bodyPr wrap="none" rtlCol="0">
            <a:spAutoFit/>
          </a:bodyPr>
          <a:lstStyle/>
          <a:p>
            <a:r>
              <a:rPr lang="en-US">
                <a:solidFill>
                  <a:srgbClr val="C00000"/>
                </a:solidFill>
                <a:sym typeface="Wingdings" panose="05000000000000000000" pitchFamily="2" charset="2"/>
              </a:rPr>
              <a:t></a:t>
            </a:r>
            <a:r>
              <a:rPr lang="en-US" b="1">
                <a:solidFill>
                  <a:srgbClr val="C00000"/>
                </a:solidFill>
                <a:sym typeface="Wingdings" panose="05000000000000000000" pitchFamily="2" charset="2"/>
              </a:rPr>
              <a:t>d</a:t>
            </a:r>
            <a:r>
              <a:rPr lang="en-US" b="1">
                <a:solidFill>
                  <a:srgbClr val="C00000"/>
                </a:solidFill>
              </a:rPr>
              <a:t>esign-induced</a:t>
            </a:r>
            <a:r>
              <a:rPr lang="en-US">
                <a:solidFill>
                  <a:srgbClr val="C00000"/>
                </a:solidFill>
              </a:rPr>
              <a:t> variation</a:t>
            </a:r>
            <a:endParaRPr lang="en-US">
              <a:solidFill>
                <a:srgbClr val="C00000"/>
              </a:solidFill>
            </a:endParaRPr>
          </a:p>
        </p:txBody>
      </p:sp>
      <p:sp>
        <p:nvSpPr>
          <p:cNvPr id="3" name="TextBox 2"/>
          <p:cNvSpPr txBox="1"/>
          <p:nvPr/>
        </p:nvSpPr>
        <p:spPr>
          <a:xfrm>
            <a:off x="3434467" y="4286821"/>
            <a:ext cx="5569194" cy="460375"/>
          </a:xfrm>
          <a:prstGeom prst="rect">
            <a:avLst/>
          </a:prstGeom>
          <a:solidFill>
            <a:schemeClr val="bg1"/>
          </a:solidFill>
        </p:spPr>
        <p:txBody>
          <a:bodyPr wrap="square" rtlCol="0">
            <a:spAutoFit/>
          </a:bodyPr>
          <a:lstStyle/>
          <a:p>
            <a:r>
              <a:rPr lang="en-US" sz="2400"/>
              <a:t>0.0         0.2        0.4          0.6        0.8         1.0</a:t>
            </a:r>
            <a:endParaRPr lang="en-US" sz="2400"/>
          </a:p>
        </p:txBody>
      </p:sp>
      <p:sp>
        <p:nvSpPr>
          <p:cNvPr id="21" name="TextBox 20"/>
          <p:cNvSpPr txBox="1"/>
          <p:nvPr/>
        </p:nvSpPr>
        <p:spPr>
          <a:xfrm>
            <a:off x="2710207" y="1460347"/>
            <a:ext cx="572655" cy="2861310"/>
          </a:xfrm>
          <a:prstGeom prst="rect">
            <a:avLst/>
          </a:prstGeom>
          <a:solidFill>
            <a:schemeClr val="bg1"/>
          </a:solidFill>
        </p:spPr>
        <p:txBody>
          <a:bodyPr wrap="square" rtlCol="0">
            <a:spAutoFit/>
          </a:bodyPr>
          <a:lstStyle/>
          <a:p>
            <a:r>
              <a:rPr lang="en-US" sz="2400"/>
              <a:t>1.0</a:t>
            </a:r>
            <a:endParaRPr lang="en-US" sz="2400"/>
          </a:p>
          <a:p>
            <a:endParaRPr lang="en-US" sz="2800"/>
          </a:p>
          <a:p>
            <a:endParaRPr lang="en-US" sz="2400"/>
          </a:p>
          <a:p>
            <a:r>
              <a:rPr lang="en-US" sz="2400"/>
              <a:t>0.5</a:t>
            </a:r>
            <a:endParaRPr lang="en-US" sz="2400"/>
          </a:p>
          <a:p>
            <a:endParaRPr lang="en-US" sz="3200"/>
          </a:p>
          <a:p>
            <a:endParaRPr lang="en-US" sz="2400"/>
          </a:p>
          <a:p>
            <a:r>
              <a:rPr lang="en-US" sz="2400"/>
              <a:t>0.0</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15" grpId="0" bldLvl="0" animBg="1"/>
      <p:bldP spid="38" grpId="0" bldLvl="0" animBg="1"/>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Spatial Variation across Columns</a:t>
            </a:r>
            <a:endParaRPr lang="en-US"/>
          </a:p>
        </p:txBody>
      </p:sp>
      <p:pic>
        <p:nvPicPr>
          <p:cNvPr id="6" name="Content Placeholder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81" b="7301"/>
          <a:stretch>
            <a:fillRect/>
          </a:stretch>
        </p:blipFill>
        <p:spPr>
          <a:xfrm>
            <a:off x="2849216" y="885534"/>
            <a:ext cx="6699425" cy="3447928"/>
          </a:xfrm>
        </p:spPr>
      </p:pic>
      <p:sp>
        <p:nvSpPr>
          <p:cNvPr id="30" name="TextBox 29"/>
          <p:cNvSpPr txBox="1"/>
          <p:nvPr/>
        </p:nvSpPr>
        <p:spPr>
          <a:xfrm>
            <a:off x="3053803" y="2177262"/>
            <a:ext cx="756920" cy="368300"/>
          </a:xfrm>
          <a:prstGeom prst="rect">
            <a:avLst/>
          </a:prstGeom>
          <a:solidFill>
            <a:srgbClr val="C00000"/>
          </a:solidFill>
          <a:ln>
            <a:solidFill>
              <a:srgbClr val="C00000"/>
            </a:solidFill>
          </a:ln>
        </p:spPr>
        <p:txBody>
          <a:bodyPr wrap="none" rtlCol="0">
            <a:spAutoFit/>
          </a:bodyPr>
          <a:lstStyle/>
          <a:p>
            <a:pPr algn="ctr"/>
            <a:r>
              <a:rPr lang="en-US" b="1">
                <a:solidFill>
                  <a:schemeClr val="bg1"/>
                </a:solidFill>
              </a:rPr>
              <a:t>16.7%</a:t>
            </a:r>
            <a:endParaRPr lang="en-US" b="1">
              <a:solidFill>
                <a:schemeClr val="bg1"/>
              </a:solidFill>
            </a:endParaRPr>
          </a:p>
        </p:txBody>
      </p:sp>
      <p:sp>
        <p:nvSpPr>
          <p:cNvPr id="31" name="TextBox 30"/>
          <p:cNvSpPr txBox="1"/>
          <p:nvPr/>
        </p:nvSpPr>
        <p:spPr>
          <a:xfrm>
            <a:off x="6185477" y="576047"/>
            <a:ext cx="756920" cy="368300"/>
          </a:xfrm>
          <a:prstGeom prst="rect">
            <a:avLst/>
          </a:prstGeom>
          <a:solidFill>
            <a:srgbClr val="C00000"/>
          </a:solidFill>
          <a:ln>
            <a:solidFill>
              <a:srgbClr val="C00000"/>
            </a:solidFill>
          </a:ln>
        </p:spPr>
        <p:txBody>
          <a:bodyPr wrap="none" rtlCol="0">
            <a:spAutoFit/>
          </a:bodyPr>
          <a:lstStyle/>
          <a:p>
            <a:pPr algn="ctr"/>
            <a:r>
              <a:rPr lang="en-US" b="1">
                <a:solidFill>
                  <a:schemeClr val="bg1"/>
                </a:solidFill>
              </a:rPr>
              <a:t>50.8%</a:t>
            </a:r>
            <a:endParaRPr lang="en-US" b="1">
              <a:solidFill>
                <a:schemeClr val="bg1"/>
              </a:solidFill>
            </a:endParaRPr>
          </a:p>
        </p:txBody>
      </p:sp>
      <p:sp>
        <p:nvSpPr>
          <p:cNvPr id="17" name="Rectangle 16"/>
          <p:cNvSpPr/>
          <p:nvPr/>
        </p:nvSpPr>
        <p:spPr>
          <a:xfrm>
            <a:off x="3283130" y="2546594"/>
            <a:ext cx="303134" cy="10980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419850" y="933098"/>
            <a:ext cx="331955" cy="100333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973630" y="1766197"/>
            <a:ext cx="393700" cy="686992"/>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6362"/>
              </a:solidFill>
            </a:endParaRPr>
          </a:p>
        </p:txBody>
      </p:sp>
      <p:sp>
        <p:nvSpPr>
          <p:cNvPr id="20" name="Rectangle 19"/>
          <p:cNvSpPr/>
          <p:nvPr/>
        </p:nvSpPr>
        <p:spPr>
          <a:xfrm>
            <a:off x="9154942" y="3418389"/>
            <a:ext cx="319984" cy="639238"/>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6362"/>
              </a:solidFill>
            </a:endParaRPr>
          </a:p>
        </p:txBody>
      </p:sp>
      <p:sp>
        <p:nvSpPr>
          <p:cNvPr id="21" name="Rectangle 20"/>
          <p:cNvSpPr/>
          <p:nvPr/>
        </p:nvSpPr>
        <p:spPr>
          <a:xfrm>
            <a:off x="5984610" y="3287152"/>
            <a:ext cx="393700" cy="820530"/>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6362"/>
              </a:solidFill>
            </a:endParaRPr>
          </a:p>
        </p:txBody>
      </p:sp>
      <p:sp>
        <p:nvSpPr>
          <p:cNvPr id="32" name="TextBox 31"/>
          <p:cNvSpPr txBox="1"/>
          <p:nvPr/>
        </p:nvSpPr>
        <p:spPr>
          <a:xfrm>
            <a:off x="5792020" y="2448614"/>
            <a:ext cx="756920" cy="368300"/>
          </a:xfrm>
          <a:prstGeom prst="rect">
            <a:avLst/>
          </a:prstGeom>
          <a:solidFill>
            <a:srgbClr val="C55911"/>
          </a:solidFill>
          <a:ln>
            <a:solidFill>
              <a:srgbClr val="C55911"/>
            </a:solidFill>
          </a:ln>
        </p:spPr>
        <p:txBody>
          <a:bodyPr wrap="none" rtlCol="0">
            <a:spAutoFit/>
          </a:bodyPr>
          <a:lstStyle/>
          <a:p>
            <a:pPr algn="ctr"/>
            <a:r>
              <a:rPr lang="en-US" b="1">
                <a:solidFill>
                  <a:schemeClr val="bg1"/>
                </a:solidFill>
              </a:rPr>
              <a:t>59.8%</a:t>
            </a:r>
            <a:endParaRPr lang="en-US" b="1">
              <a:solidFill>
                <a:schemeClr val="bg1"/>
              </a:solidFill>
            </a:endParaRPr>
          </a:p>
        </p:txBody>
      </p:sp>
      <p:sp>
        <p:nvSpPr>
          <p:cNvPr id="33" name="TextBox 32"/>
          <p:cNvSpPr txBox="1"/>
          <p:nvPr/>
        </p:nvSpPr>
        <p:spPr>
          <a:xfrm>
            <a:off x="5244488" y="3083900"/>
            <a:ext cx="756920" cy="368300"/>
          </a:xfrm>
          <a:prstGeom prst="rect">
            <a:avLst/>
          </a:prstGeom>
          <a:solidFill>
            <a:srgbClr val="C55911"/>
          </a:solidFill>
          <a:ln>
            <a:solidFill>
              <a:srgbClr val="C55911"/>
            </a:solidFill>
          </a:ln>
        </p:spPr>
        <p:txBody>
          <a:bodyPr wrap="none" rtlCol="0">
            <a:spAutoFit/>
          </a:bodyPr>
          <a:lstStyle/>
          <a:p>
            <a:pPr algn="ctr"/>
            <a:r>
              <a:rPr lang="en-US" b="1">
                <a:solidFill>
                  <a:schemeClr val="bg1"/>
                </a:solidFill>
              </a:rPr>
              <a:t>30.6%</a:t>
            </a:r>
            <a:endParaRPr lang="en-US" b="1">
              <a:solidFill>
                <a:schemeClr val="bg1"/>
              </a:solidFill>
            </a:endParaRPr>
          </a:p>
        </p:txBody>
      </p:sp>
      <p:sp>
        <p:nvSpPr>
          <p:cNvPr id="34" name="TextBox 33"/>
          <p:cNvSpPr txBox="1"/>
          <p:nvPr/>
        </p:nvSpPr>
        <p:spPr>
          <a:xfrm>
            <a:off x="9522085" y="3557345"/>
            <a:ext cx="756920" cy="368300"/>
          </a:xfrm>
          <a:prstGeom prst="rect">
            <a:avLst/>
          </a:prstGeom>
          <a:solidFill>
            <a:srgbClr val="C55911"/>
          </a:solidFill>
          <a:ln>
            <a:solidFill>
              <a:srgbClr val="C55911"/>
            </a:solidFill>
          </a:ln>
        </p:spPr>
        <p:txBody>
          <a:bodyPr wrap="none" rtlCol="0">
            <a:spAutoFit/>
          </a:bodyPr>
          <a:lstStyle/>
          <a:p>
            <a:pPr algn="ctr"/>
            <a:r>
              <a:rPr lang="en-US" b="1">
                <a:solidFill>
                  <a:schemeClr val="bg1"/>
                </a:solidFill>
              </a:rPr>
              <a:t>29.1%</a:t>
            </a:r>
            <a:endParaRPr lang="en-US" b="1">
              <a:solidFill>
                <a:schemeClr val="bg1"/>
              </a:solidFill>
            </a:endParaRPr>
          </a:p>
        </p:txBody>
      </p:sp>
      <p:grpSp>
        <p:nvGrpSpPr>
          <p:cNvPr id="28" name="Group 27"/>
          <p:cNvGrpSpPr/>
          <p:nvPr/>
        </p:nvGrpSpPr>
        <p:grpSpPr>
          <a:xfrm>
            <a:off x="1695353" y="4963701"/>
            <a:ext cx="8556554" cy="1323439"/>
            <a:chOff x="1643281" y="4420664"/>
            <a:chExt cx="6864225" cy="1149839"/>
          </a:xfrm>
        </p:grpSpPr>
        <p:sp>
          <p:nvSpPr>
            <p:cNvPr id="29" name="Rounded Rectangle 28"/>
            <p:cNvSpPr/>
            <p:nvPr/>
          </p:nvSpPr>
          <p:spPr>
            <a:xfrm>
              <a:off x="1643281" y="4420664"/>
              <a:ext cx="6864225" cy="114983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5" name="Round Same Side Corner Rectangle 34"/>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14</a:t>
              </a:r>
              <a:endParaRPr lang="en-US" sz="1400" b="1">
                <a:latin typeface="Cambria" panose="02040503050406030204" pitchFamily="18" charset="0"/>
              </a:endParaRPr>
            </a:p>
          </p:txBody>
        </p:sp>
        <p:sp>
          <p:nvSpPr>
            <p:cNvPr id="38" name="TextBox 37"/>
            <p:cNvSpPr txBox="1"/>
            <p:nvPr/>
          </p:nvSpPr>
          <p:spPr>
            <a:xfrm>
              <a:off x="1643281" y="4819075"/>
              <a:ext cx="6864225" cy="721078"/>
            </a:xfrm>
            <a:prstGeom prst="rect">
              <a:avLst/>
            </a:prstGeom>
            <a:noFill/>
          </p:spPr>
          <p:txBody>
            <a:bodyPr wrap="square" lIns="180000" rtlCol="0">
              <a:spAutoFit/>
            </a:bodyPr>
            <a:lstStyle/>
            <a:p>
              <a:pPr algn="ctr"/>
              <a:r>
                <a:rPr lang="en-US" sz="2400" dirty="0">
                  <a:latin typeface="Cambria" panose="02040503050406030204" pitchFamily="18" charset="0"/>
                </a:rPr>
                <a:t>Both </a:t>
              </a:r>
              <a:r>
                <a:rPr lang="en-US" sz="2400" b="1" dirty="0">
                  <a:solidFill>
                    <a:srgbClr val="C55911"/>
                  </a:solidFill>
                  <a:latin typeface="Cambria" panose="02040503050406030204" pitchFamily="18" charset="0"/>
                </a:rPr>
                <a:t>manufacturing process </a:t>
              </a:r>
              <a:r>
                <a:rPr lang="en-US" sz="2400" dirty="0">
                  <a:latin typeface="Cambria" panose="02040503050406030204" pitchFamily="18" charset="0"/>
                </a:rPr>
                <a:t>and </a:t>
              </a:r>
              <a:r>
                <a:rPr lang="en-US" sz="2400" b="1" dirty="0">
                  <a:solidFill>
                    <a:srgbClr val="C00000"/>
                  </a:solidFill>
                  <a:latin typeface="Cambria" panose="02040503050406030204" pitchFamily="18" charset="0"/>
                </a:rPr>
                <a:t>design</a:t>
              </a:r>
              <a:endParaRPr lang="en-US" sz="2400" b="1" dirty="0">
                <a:solidFill>
                  <a:srgbClr val="C00000"/>
                </a:solidFill>
                <a:latin typeface="Cambria" panose="02040503050406030204" pitchFamily="18" charset="0"/>
              </a:endParaRPr>
            </a:p>
            <a:p>
              <a:pPr algn="ctr"/>
              <a:r>
                <a:rPr lang="en-US" sz="2400" dirty="0">
                  <a:latin typeface="Cambria" panose="02040503050406030204" pitchFamily="18" charset="0"/>
                </a:rPr>
                <a:t>affect a </a:t>
              </a:r>
              <a:r>
                <a:rPr lang="en-US" sz="2400" b="1" dirty="0">
                  <a:latin typeface="Cambria" panose="02040503050406030204" pitchFamily="18" charset="0"/>
                </a:rPr>
                <a:t>DRAM column’s RowHammer vulnerability </a:t>
              </a:r>
              <a:endParaRPr lang="en-US" sz="2400" b="1" dirty="0">
                <a:latin typeface="Cambria" panose="02040503050406030204" pitchFamily="18" charset="0"/>
              </a:endParaRPr>
            </a:p>
          </p:txBody>
        </p:sp>
      </p:grpSp>
      <p:grpSp>
        <p:nvGrpSpPr>
          <p:cNvPr id="39" name="Group 38"/>
          <p:cNvGrpSpPr/>
          <p:nvPr/>
        </p:nvGrpSpPr>
        <p:grpSpPr>
          <a:xfrm>
            <a:off x="2005267" y="981202"/>
            <a:ext cx="783445" cy="2843837"/>
            <a:chOff x="276166" y="900622"/>
            <a:chExt cx="607579" cy="4167805"/>
          </a:xfrm>
        </p:grpSpPr>
        <p:cxnSp>
          <p:nvCxnSpPr>
            <p:cNvPr id="40" name="Straight Arrow Connector 39"/>
            <p:cNvCxnSpPr/>
            <p:nvPr/>
          </p:nvCxnSpPr>
          <p:spPr>
            <a:xfrm flipV="1">
              <a:off x="883745" y="1055475"/>
              <a:ext cx="0" cy="40129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16200000">
              <a:off x="-1533270" y="2710058"/>
              <a:ext cx="4166976" cy="548104"/>
            </a:xfrm>
            <a:prstGeom prst="rect">
              <a:avLst/>
            </a:prstGeom>
            <a:noFill/>
          </p:spPr>
          <p:txBody>
            <a:bodyPr wrap="square" rtlCol="0">
              <a:spAutoFit/>
            </a:bodyPr>
            <a:lstStyle/>
            <a:p>
              <a:pPr algn="ctr"/>
              <a:r>
                <a:rPr lang="en-US" sz="2000">
                  <a:latin typeface="Cambria" panose="02040503050406030204" pitchFamily="18" charset="0"/>
                </a:rPr>
                <a:t>Worse RowHammer Vulnerability</a:t>
              </a:r>
              <a:endParaRPr lang="en-US" sz="2000">
                <a:latin typeface="Cambria" panose="02040503050406030204" pitchFamily="18" charset="0"/>
              </a:endParaRPr>
            </a:p>
          </p:txBody>
        </p:sp>
      </p:grpSp>
      <p:grpSp>
        <p:nvGrpSpPr>
          <p:cNvPr id="42" name="Group 41"/>
          <p:cNvGrpSpPr/>
          <p:nvPr/>
        </p:nvGrpSpPr>
        <p:grpSpPr>
          <a:xfrm>
            <a:off x="3432264" y="4363812"/>
            <a:ext cx="5758766" cy="429559"/>
            <a:chOff x="1308100" y="4932124"/>
            <a:chExt cx="5758766" cy="429559"/>
          </a:xfrm>
        </p:grpSpPr>
        <p:cxnSp>
          <p:nvCxnSpPr>
            <p:cNvPr id="43" name="Straight Arrow Connector 42"/>
            <p:cNvCxnSpPr/>
            <p:nvPr/>
          </p:nvCxnSpPr>
          <p:spPr>
            <a:xfrm>
              <a:off x="1308100" y="4932124"/>
              <a:ext cx="575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62100" y="4962903"/>
              <a:ext cx="5446497" cy="398780"/>
            </a:xfrm>
            <a:prstGeom prst="rect">
              <a:avLst/>
            </a:prstGeom>
            <a:noFill/>
          </p:spPr>
          <p:txBody>
            <a:bodyPr wrap="square" rtlCol="0">
              <a:spAutoFit/>
            </a:bodyPr>
            <a:lstStyle/>
            <a:p>
              <a:pPr algn="ctr"/>
              <a:r>
                <a:rPr lang="en-US" sz="2000">
                  <a:latin typeface="Cambria" panose="02040503050406030204" pitchFamily="18" charset="0"/>
                </a:rPr>
                <a:t>Larger Variation across DRAM Chips</a:t>
              </a:r>
              <a:endParaRPr lang="en-US" sz="2000">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18" grpId="0" bldLvl="0" animBg="1"/>
      <p:bldP spid="19" grpId="0" bldLvl="0" animBg="1"/>
      <p:bldP spid="20" grpId="0" bldLvl="0" animBg="1"/>
      <p:bldP spid="32" grpId="0" bldLvl="0" animBg="1"/>
      <p:bldP spid="3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226" y="0"/>
            <a:ext cx="8514155" cy="639155"/>
          </a:xfrm>
        </p:spPr>
        <p:txBody>
          <a:bodyPr>
            <a:normAutofit fontScale="90000"/>
          </a:bodyPr>
          <a:lstStyle/>
          <a:p>
            <a:r>
              <a:rPr lang="en-US"/>
              <a:t>Also in the Paper</a:t>
            </a:r>
            <a:endParaRPr lang="en-US"/>
          </a:p>
        </p:txBody>
      </p:sp>
      <p:sp>
        <p:nvSpPr>
          <p:cNvPr id="16" name="Rectangle 15"/>
          <p:cNvSpPr/>
          <p:nvPr/>
        </p:nvSpPr>
        <p:spPr>
          <a:xfrm>
            <a:off x="7255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25798" y="625045"/>
            <a:ext cx="8748479" cy="1198880"/>
          </a:xfrm>
          <a:prstGeom prst="rect">
            <a:avLst/>
          </a:prstGeom>
        </p:spPr>
        <p:txBody>
          <a:bodyPr wrap="square" lIns="91440" tIns="45720" rIns="91440" bIns="45720" anchor="t">
            <a:spAutoFit/>
          </a:bodyPr>
          <a:lstStyle/>
          <a:p>
            <a:r>
              <a:rPr lang="en-US" sz="2400">
                <a:latin typeface="Cambria" panose="02040503050406030204"/>
                <a:ea typeface="Cambria" panose="02040503050406030204"/>
              </a:rPr>
              <a:t>The </a:t>
            </a:r>
            <a:r>
              <a:rPr lang="en-US" sz="2400" b="1">
                <a:latin typeface="Cambria" panose="02040503050406030204"/>
                <a:ea typeface="Cambria" panose="02040503050406030204"/>
              </a:rPr>
              <a:t>minimum activation count</a:t>
            </a:r>
            <a:r>
              <a:rPr lang="en-US" sz="2400">
                <a:latin typeface="Cambria" panose="02040503050406030204"/>
                <a:ea typeface="Cambria" panose="02040503050406030204"/>
              </a:rPr>
              <a:t> at which a victim row experiences a bit flip </a:t>
            </a:r>
            <a:r>
              <a:rPr lang="en-US" sz="2400" b="1">
                <a:latin typeface="Cambria" panose="02040503050406030204"/>
                <a:ea typeface="Cambria" panose="02040503050406030204"/>
              </a:rPr>
              <a:t>(</a:t>
            </a:r>
            <a:r>
              <a:rPr lang="en-US" sz="2400" b="1" i="1" err="1">
                <a:latin typeface="Cambria" panose="02040503050406030204"/>
                <a:ea typeface="Cambria" panose="02040503050406030204"/>
              </a:rPr>
              <a:t>HC</a:t>
            </a:r>
            <a:r>
              <a:rPr lang="en-US" sz="2400" b="1" i="1" baseline="-25000" err="1">
                <a:latin typeface="Cambria" panose="02040503050406030204"/>
                <a:ea typeface="Cambria" panose="02040503050406030204"/>
              </a:rPr>
              <a:t>first</a:t>
            </a:r>
            <a:r>
              <a:rPr lang="en-US" sz="2400" b="1">
                <a:latin typeface="Cambria" panose="02040503050406030204"/>
                <a:ea typeface="Cambria" panose="02040503050406030204"/>
              </a:rPr>
              <a:t>) </a:t>
            </a:r>
            <a:r>
              <a:rPr lang="en-US" sz="2400">
                <a:latin typeface="Cambria" panose="02040503050406030204"/>
                <a:ea typeface="Cambria" panose="02040503050406030204"/>
              </a:rPr>
              <a:t>across rows in a subarray and across subarrays in a DRAM module</a:t>
            </a:r>
            <a:r>
              <a:rPr lang="en-US" sz="2400" b="1">
                <a:latin typeface="Cambria" panose="02040503050406030204"/>
                <a:ea typeface="Cambria" panose="02040503050406030204"/>
              </a:rPr>
              <a:t>:</a:t>
            </a:r>
            <a:endParaRPr lang="en-US" sz="1600" b="1"/>
          </a:p>
        </p:txBody>
      </p:sp>
      <p:grpSp>
        <p:nvGrpSpPr>
          <p:cNvPr id="18" name="Group 17"/>
          <p:cNvGrpSpPr/>
          <p:nvPr/>
        </p:nvGrpSpPr>
        <p:grpSpPr>
          <a:xfrm>
            <a:off x="1817723" y="2187564"/>
            <a:ext cx="8556554" cy="1607064"/>
            <a:chOff x="1643281" y="3949695"/>
            <a:chExt cx="6864225" cy="1795245"/>
          </a:xfrm>
        </p:grpSpPr>
        <p:sp>
          <p:nvSpPr>
            <p:cNvPr id="20" name="Rounded Rectangle 19"/>
            <p:cNvSpPr/>
            <p:nvPr/>
          </p:nvSpPr>
          <p:spPr>
            <a:xfrm>
              <a:off x="1643281" y="3949695"/>
              <a:ext cx="6864225" cy="17952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p:cNvSpPr/>
            <p:nvPr/>
          </p:nvSpPr>
          <p:spPr>
            <a:xfrm>
              <a:off x="1643281" y="3949695"/>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15</a:t>
              </a:r>
              <a:endParaRPr lang="en-US" sz="1400" b="1">
                <a:latin typeface="Cambria" panose="02040503050406030204" pitchFamily="18" charset="0"/>
              </a:endParaRPr>
            </a:p>
          </p:txBody>
        </p:sp>
        <p:sp>
          <p:nvSpPr>
            <p:cNvPr id="22" name="TextBox 21"/>
            <p:cNvSpPr txBox="1"/>
            <p:nvPr/>
          </p:nvSpPr>
          <p:spPr>
            <a:xfrm>
              <a:off x="1643281" y="4361829"/>
              <a:ext cx="6864225" cy="1339264"/>
            </a:xfrm>
            <a:prstGeom prst="rect">
              <a:avLst/>
            </a:prstGeom>
            <a:noFill/>
          </p:spPr>
          <p:txBody>
            <a:bodyPr wrap="square" lIns="180000" rtlCol="0">
              <a:spAutoFit/>
            </a:bodyPr>
            <a:lstStyle/>
            <a:p>
              <a:pPr algn="ctr"/>
              <a:r>
                <a:rPr lang="en-US" sz="2400" b="1">
                  <a:latin typeface="Cambria" panose="02040503050406030204" pitchFamily="18" charset="0"/>
                </a:rPr>
                <a:t>The most vulnerable</a:t>
              </a:r>
              <a:r>
                <a:rPr lang="en-US" sz="2400" b="1">
                  <a:solidFill>
                    <a:srgbClr val="C00000"/>
                  </a:solidFill>
                  <a:latin typeface="Cambria" panose="02040503050406030204" pitchFamily="18" charset="0"/>
                </a:rPr>
                <a:t> </a:t>
              </a:r>
              <a:r>
                <a:rPr lang="en-US" sz="2400">
                  <a:latin typeface="Cambria" panose="02040503050406030204" pitchFamily="18" charset="0"/>
                </a:rPr>
                <a:t>DRAM row in a subarray </a:t>
              </a:r>
              <a:endParaRPr lang="en-US" sz="2400">
                <a:latin typeface="Cambria" panose="02040503050406030204" pitchFamily="18" charset="0"/>
              </a:endParaRPr>
            </a:p>
            <a:p>
              <a:pPr algn="ctr"/>
              <a:r>
                <a:rPr lang="en-US" sz="2400">
                  <a:latin typeface="Cambria" panose="02040503050406030204" pitchFamily="18" charset="0"/>
                </a:rPr>
                <a:t>is </a:t>
              </a:r>
              <a:r>
                <a:rPr lang="en-US" sz="2400" b="1">
                  <a:solidFill>
                    <a:srgbClr val="C00000"/>
                  </a:solidFill>
                  <a:latin typeface="Cambria" panose="02040503050406030204" pitchFamily="18" charset="0"/>
                </a:rPr>
                <a:t>significantly more vulnerable </a:t>
              </a:r>
              <a:endParaRPr lang="en-US" sz="2400" b="1">
                <a:solidFill>
                  <a:srgbClr val="C00000"/>
                </a:solidFill>
                <a:latin typeface="Cambria" panose="02040503050406030204" pitchFamily="18" charset="0"/>
              </a:endParaRPr>
            </a:p>
            <a:p>
              <a:pPr algn="ctr"/>
              <a:r>
                <a:rPr lang="en-US" sz="2400">
                  <a:latin typeface="Cambria" panose="02040503050406030204" pitchFamily="18" charset="0"/>
                </a:rPr>
                <a:t>than the other rows </a:t>
              </a:r>
              <a:r>
                <a:rPr lang="en-US" sz="2400" b="1">
                  <a:latin typeface="Cambria" panose="02040503050406030204" pitchFamily="18" charset="0"/>
                </a:rPr>
                <a:t>in the subarray </a:t>
              </a:r>
              <a:endParaRPr lang="en-US" sz="2400" b="1">
                <a:latin typeface="Cambria" panose="02040503050406030204" pitchFamily="18" charset="0"/>
              </a:endParaRPr>
            </a:p>
          </p:txBody>
        </p:sp>
      </p:grpSp>
      <p:grpSp>
        <p:nvGrpSpPr>
          <p:cNvPr id="23" name="Group 22"/>
          <p:cNvGrpSpPr/>
          <p:nvPr/>
        </p:nvGrpSpPr>
        <p:grpSpPr>
          <a:xfrm>
            <a:off x="1817723" y="4375694"/>
            <a:ext cx="8556554" cy="1817858"/>
            <a:chOff x="1643281" y="4277223"/>
            <a:chExt cx="6864225" cy="1467717"/>
          </a:xfrm>
        </p:grpSpPr>
        <p:sp>
          <p:nvSpPr>
            <p:cNvPr id="25" name="Rounded Rectangle 24"/>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6" name="Round Same Side Corner Rectangle 25"/>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16</a:t>
              </a:r>
              <a:endParaRPr lang="en-US" sz="1400" b="1">
                <a:latin typeface="Cambria" panose="02040503050406030204" pitchFamily="18" charset="0"/>
              </a:endParaRPr>
            </a:p>
          </p:txBody>
        </p:sp>
        <p:sp>
          <p:nvSpPr>
            <p:cNvPr id="27" name="TextBox 26"/>
            <p:cNvSpPr txBox="1"/>
            <p:nvPr/>
          </p:nvSpPr>
          <p:spPr>
            <a:xfrm>
              <a:off x="1643281" y="4731882"/>
              <a:ext cx="6864225" cy="967962"/>
            </a:xfrm>
            <a:prstGeom prst="rect">
              <a:avLst/>
            </a:prstGeom>
            <a:noFill/>
          </p:spPr>
          <p:txBody>
            <a:bodyPr wrap="square" lIns="180000" rtlCol="0">
              <a:spAutoFit/>
            </a:bodyPr>
            <a:lstStyle/>
            <a:p>
              <a:pPr algn="ctr"/>
              <a:r>
                <a:rPr lang="en-US" sz="2400" i="1" err="1">
                  <a:latin typeface="Cambria" panose="02040503050406030204" pitchFamily="18" charset="0"/>
                </a:rPr>
                <a:t>HC</a:t>
              </a:r>
              <a:r>
                <a:rPr lang="en-US" sz="2400" i="1" baseline="-25000" err="1">
                  <a:latin typeface="Cambria" panose="02040503050406030204" pitchFamily="18" charset="0"/>
                </a:rPr>
                <a:t>first</a:t>
              </a:r>
              <a:r>
                <a:rPr lang="en-US" sz="2400">
                  <a:latin typeface="Cambria" panose="02040503050406030204" pitchFamily="18" charset="0"/>
                </a:rPr>
                <a:t> distributions of subarrays </a:t>
              </a:r>
              <a:r>
                <a:rPr lang="en-US" sz="2400" b="1">
                  <a:latin typeface="Cambria" panose="02040503050406030204" pitchFamily="18" charset="0"/>
                </a:rPr>
                <a:t>within a DRAM module</a:t>
              </a:r>
              <a:r>
                <a:rPr lang="en-US" sz="2400">
                  <a:latin typeface="Cambria" panose="02040503050406030204" pitchFamily="18" charset="0"/>
                </a:rPr>
                <a:t> </a:t>
              </a:r>
              <a:endParaRPr lang="en-US" sz="2400">
                <a:latin typeface="Cambria" panose="02040503050406030204" pitchFamily="18" charset="0"/>
              </a:endParaRPr>
            </a:p>
            <a:p>
              <a:pPr algn="ctr"/>
              <a:r>
                <a:rPr lang="en-US" sz="2400">
                  <a:latin typeface="Cambria" panose="02040503050406030204" pitchFamily="18" charset="0"/>
                </a:rPr>
                <a:t>are </a:t>
              </a:r>
              <a:r>
                <a:rPr lang="en-US" sz="2400" b="1">
                  <a:solidFill>
                    <a:srgbClr val="538233"/>
                  </a:solidFill>
                  <a:latin typeface="Cambria" panose="02040503050406030204" pitchFamily="18" charset="0"/>
                </a:rPr>
                <a:t>significantly more similar </a:t>
              </a:r>
              <a:r>
                <a:rPr lang="en-US" sz="2400">
                  <a:latin typeface="Cambria" panose="02040503050406030204" pitchFamily="18" charset="0"/>
                </a:rPr>
                <a:t>to each other </a:t>
              </a:r>
              <a:endParaRPr lang="en-US" sz="2400">
                <a:latin typeface="Cambria" panose="02040503050406030204" pitchFamily="18" charset="0"/>
              </a:endParaRPr>
            </a:p>
            <a:p>
              <a:pPr algn="ctr"/>
              <a:r>
                <a:rPr lang="en-US" sz="2400">
                  <a:latin typeface="Cambria" panose="02040503050406030204" pitchFamily="18" charset="0"/>
                </a:rPr>
                <a:t>than those of subarrays </a:t>
              </a:r>
              <a:r>
                <a:rPr lang="en-US" sz="2400" b="1">
                  <a:latin typeface="Cambria" panose="02040503050406030204" pitchFamily="18" charset="0"/>
                </a:rPr>
                <a:t>from different modules </a:t>
              </a:r>
              <a:endParaRPr lang="en-US" sz="2400" b="1">
                <a:latin typeface="Cambria" panose="020405030504060302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1524000" y="2061948"/>
            <a:ext cx="9144000" cy="1206500"/>
            <a:chOff x="0" y="4914900"/>
            <a:chExt cx="9144000" cy="1206500"/>
          </a:xfrm>
          <a:solidFill>
            <a:schemeClr val="accent1">
              <a:lumMod val="20000"/>
              <a:lumOff val="80000"/>
            </a:schemeClr>
          </a:solidFill>
        </p:grpSpPr>
        <p:sp>
          <p:nvSpPr>
            <p:cNvPr id="87" name="Rectangle 86"/>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117226" y="5020028"/>
              <a:ext cx="9026774" cy="953135"/>
            </a:xfrm>
            <a:prstGeom prst="rect">
              <a:avLst/>
            </a:prstGeom>
            <a:grpFill/>
          </p:spPr>
          <p:txBody>
            <a:bodyPr wrap="square" rtlCol="0">
              <a:spAutoFit/>
            </a:bodyPr>
            <a:lstStyle/>
            <a:p>
              <a:pPr algn="ctr"/>
              <a:r>
                <a:rPr lang="en-US" sz="2800">
                  <a:latin typeface="Cambria" panose="02040503050406030204" pitchFamily="18" charset="0"/>
                </a:rPr>
                <a:t>Our observations can be leveraged to craft</a:t>
              </a:r>
              <a:endParaRPr lang="en-US" sz="2800">
                <a:latin typeface="Cambria" panose="02040503050406030204" pitchFamily="18" charset="0"/>
              </a:endParaRPr>
            </a:p>
            <a:p>
              <a:pPr algn="ctr"/>
              <a:r>
                <a:rPr lang="en-US" sz="2800" b="1">
                  <a:solidFill>
                    <a:srgbClr val="C00000"/>
                  </a:solidFill>
                  <a:latin typeface="Cambria" panose="02040503050406030204" pitchFamily="18" charset="0"/>
                </a:rPr>
                <a:t>more effective RowHammer attacks</a:t>
              </a:r>
              <a:endParaRPr lang="en-US" sz="2800" b="1">
                <a:solidFill>
                  <a:srgbClr val="C00000"/>
                </a:solidFill>
                <a:latin typeface="Cambria" panose="02040503050406030204" pitchFamily="18" charset="0"/>
              </a:endParaRPr>
            </a:p>
          </p:txBody>
        </p:sp>
      </p:grpSp>
      <p:grpSp>
        <p:nvGrpSpPr>
          <p:cNvPr id="6" name="Group 5"/>
          <p:cNvGrpSpPr/>
          <p:nvPr/>
        </p:nvGrpSpPr>
        <p:grpSpPr>
          <a:xfrm>
            <a:off x="1521800" y="4086403"/>
            <a:ext cx="9144000" cy="1206500"/>
            <a:chOff x="0" y="4914900"/>
            <a:chExt cx="9144000" cy="1206500"/>
          </a:xfrm>
          <a:solidFill>
            <a:schemeClr val="accent1">
              <a:lumMod val="20000"/>
              <a:lumOff val="80000"/>
            </a:schemeClr>
          </a:solidFill>
        </p:grpSpPr>
        <p:sp>
          <p:nvSpPr>
            <p:cNvPr id="10" name="Rectangle 9"/>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7226" y="5020028"/>
              <a:ext cx="9026774" cy="953135"/>
            </a:xfrm>
            <a:prstGeom prst="rect">
              <a:avLst/>
            </a:prstGeom>
            <a:grpFill/>
          </p:spPr>
          <p:txBody>
            <a:bodyPr wrap="square" rtlCol="0">
              <a:spAutoFit/>
            </a:bodyPr>
            <a:lstStyle/>
            <a:p>
              <a:pPr algn="ctr"/>
              <a:r>
                <a:rPr lang="en-US" sz="2800">
                  <a:latin typeface="Cambria" panose="02040503050406030204" pitchFamily="18" charset="0"/>
                </a:rPr>
                <a:t>Our observations</a:t>
              </a:r>
              <a:r>
                <a:rPr lang="en-US" sz="2800" b="1">
                  <a:solidFill>
                    <a:srgbClr val="8B278C"/>
                  </a:solidFill>
                  <a:latin typeface="Cambria" panose="02040503050406030204" pitchFamily="18" charset="0"/>
                </a:rPr>
                <a:t> </a:t>
              </a:r>
              <a:r>
                <a:rPr lang="en-US" sz="2800">
                  <a:latin typeface="Cambria" panose="02040503050406030204" pitchFamily="18" charset="0"/>
                </a:rPr>
                <a:t>can be leveraged to design </a:t>
              </a:r>
              <a:br>
                <a:rPr lang="en-US" sz="2800">
                  <a:latin typeface="Cambria" panose="02040503050406030204" pitchFamily="18" charset="0"/>
                </a:rPr>
              </a:br>
              <a:r>
                <a:rPr lang="en-US" sz="2800" b="1">
                  <a:solidFill>
                    <a:srgbClr val="0070C0"/>
                  </a:solidFill>
                  <a:latin typeface="Cambria" panose="02040503050406030204" pitchFamily="18" charset="0"/>
                </a:rPr>
                <a:t>more effective and efficient RowHammer defenses</a:t>
              </a:r>
              <a:endParaRPr lang="en-US" sz="2800" b="1">
                <a:solidFill>
                  <a:srgbClr val="0070C0"/>
                </a:solidFill>
                <a:latin typeface="Cambria" panose="02040503050406030204" pitchFamily="18" charset="0"/>
              </a:endParaRPr>
            </a:p>
          </p:txBody>
        </p:sp>
      </p:grpSp>
      <p:sp>
        <p:nvSpPr>
          <p:cNvPr id="4" name="Title 1"/>
          <p:cNvSpPr txBox="1"/>
          <p:nvPr/>
        </p:nvSpPr>
        <p:spPr>
          <a:xfrm>
            <a:off x="1733356" y="80614"/>
            <a:ext cx="8514155" cy="639155"/>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latin typeface="Cambria" panose="02040503050406030204"/>
                <a:ea typeface="Cambria" panose="02040503050406030204"/>
              </a:rPr>
              <a:t>Implications on Attacks and Defenses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2349" y="222421"/>
            <a:ext cx="8798061" cy="770467"/>
          </a:xfrm>
        </p:spPr>
        <p:txBody>
          <a:bodyPr lIns="91440" tIns="45720" rIns="91440" bIns="45720" anchor="ctr">
            <a:normAutofit fontScale="90000"/>
          </a:bodyPr>
          <a:lstStyle/>
          <a:p>
            <a:r>
              <a:rPr lang="en-US">
                <a:solidFill>
                  <a:schemeClr val="accent1"/>
                </a:solidFill>
                <a:effectLst>
                  <a:outerShdw blurRad="38100" dist="25400" dir="5400000" algn="ctr" rotWithShape="0">
                    <a:srgbClr val="6E747A">
                      <a:alpha val="43000"/>
                    </a:srgbClr>
                  </a:outerShdw>
                </a:effectLst>
                <a:latin typeface="Cambria" panose="02040503050406030204"/>
                <a:ea typeface="Cambria" panose="02040503050406030204"/>
              </a:rPr>
              <a:t>Attack Improvement 1: </a:t>
            </a:r>
            <a:br>
              <a:rPr lang="en-US">
                <a:solidFill>
                  <a:schemeClr val="accent1"/>
                </a:solidFill>
                <a:effectLst>
                  <a:outerShdw blurRad="38100" dist="25400" dir="5400000" algn="ctr" rotWithShape="0">
                    <a:srgbClr val="6E747A">
                      <a:alpha val="43000"/>
                    </a:srgbClr>
                  </a:outerShdw>
                </a:effectLst>
                <a:latin typeface="Cambria" panose="02040503050406030204"/>
                <a:ea typeface="Cambria" panose="02040503050406030204"/>
              </a:rPr>
            </a:br>
            <a:r>
              <a:rPr lang="en-US" sz="2800">
                <a:solidFill>
                  <a:schemeClr val="accent1"/>
                </a:solidFill>
                <a:effectLst>
                  <a:outerShdw blurRad="38100" dist="25400" dir="5400000" algn="ctr" rotWithShape="0">
                    <a:srgbClr val="6E747A">
                      <a:alpha val="43000"/>
                    </a:srgbClr>
                  </a:outerShdw>
                </a:effectLst>
                <a:latin typeface="Cambria" panose="02040503050406030204"/>
                <a:ea typeface="Cambria" panose="02040503050406030204"/>
              </a:rPr>
              <a:t>Making DRAM Cells More Vulnerable</a:t>
            </a:r>
            <a:endParaRPr lang="en-US" sz="2800">
              <a:solidFill>
                <a:schemeClr val="accent1"/>
              </a:solidFill>
              <a:effectLst>
                <a:outerShdw blurRad="38100" dist="25400" dir="5400000" algn="ctr" rotWithShape="0">
                  <a:srgbClr val="6E747A">
                    <a:alpha val="43000"/>
                  </a:srgbClr>
                </a:outerShdw>
              </a:effectLst>
              <a:latin typeface="Cambria" panose="02040503050406030204"/>
              <a:ea typeface="Cambria" panose="02040503050406030204"/>
            </a:endParaRPr>
          </a:p>
        </p:txBody>
      </p:sp>
      <p:sp>
        <p:nvSpPr>
          <p:cNvPr id="32" name="Content Placeholder 31"/>
          <p:cNvSpPr>
            <a:spLocks noGrp="1"/>
          </p:cNvSpPr>
          <p:nvPr>
            <p:ph idx="1"/>
          </p:nvPr>
        </p:nvSpPr>
        <p:spPr>
          <a:xfrm>
            <a:off x="1627471" y="1422943"/>
            <a:ext cx="8355549" cy="824854"/>
          </a:xfrm>
        </p:spPr>
        <p:txBody>
          <a:bodyPr lIns="91440" tIns="45720" rIns="91440" bIns="45720" anchor="t">
            <a:normAutofit lnSpcReduction="20000"/>
          </a:bodyPr>
          <a:lstStyle/>
          <a:p>
            <a:pPr marL="0" indent="0">
              <a:buClr>
                <a:schemeClr val="tx1"/>
              </a:buClr>
              <a:buNone/>
            </a:pPr>
            <a:r>
              <a:rPr lang="en-US">
                <a:latin typeface="Cambria" panose="02040503050406030204"/>
                <a:ea typeface="Cambria" panose="02040503050406030204"/>
              </a:rPr>
              <a:t>An attacker can </a:t>
            </a:r>
            <a:r>
              <a:rPr lang="en-US" b="1">
                <a:latin typeface="Cambria" panose="02040503050406030204"/>
                <a:ea typeface="Cambria" panose="02040503050406030204"/>
              </a:rPr>
              <a:t>manipulate temperature </a:t>
            </a:r>
            <a:r>
              <a:rPr lang="en-US">
                <a:latin typeface="Cambria" panose="02040503050406030204"/>
                <a:ea typeface="Cambria" panose="02040503050406030204"/>
              </a:rPr>
              <a:t>to make the cells that store sensitive data </a:t>
            </a:r>
            <a:r>
              <a:rPr lang="en-US" b="1">
                <a:solidFill>
                  <a:srgbClr val="C00000"/>
                </a:solidFill>
                <a:latin typeface="Cambria" panose="02040503050406030204"/>
                <a:ea typeface="Cambria" panose="02040503050406030204"/>
              </a:rPr>
              <a:t>more vulnerable</a:t>
            </a:r>
            <a:endParaRPr lang="en-US" b="1">
              <a:solidFill>
                <a:srgbClr val="C00000"/>
              </a:solidFill>
              <a:latin typeface="Cambria" panose="02040503050406030204"/>
              <a:ea typeface="Cambria" panose="02040503050406030204"/>
            </a:endParaRPr>
          </a:p>
          <a:p>
            <a:pPr marL="177800" lvl="1" indent="0">
              <a:buClr>
                <a:schemeClr val="tx1"/>
              </a:buClr>
              <a:buNone/>
            </a:pPr>
            <a:endParaRPr lang="en-US" sz="2400">
              <a:latin typeface="Cambria" panose="02040503050406030204"/>
              <a:ea typeface="Cambria" panose="02040503050406030204"/>
            </a:endParaRPr>
          </a:p>
          <a:p>
            <a:pPr marL="177800" lvl="1" indent="0">
              <a:buNone/>
            </a:pPr>
            <a:endParaRPr lang="en-US" sz="2400">
              <a:ea typeface="Cambria" panose="02040503050406030204"/>
            </a:endParaRPr>
          </a:p>
        </p:txBody>
      </p:sp>
      <p:pic>
        <p:nvPicPr>
          <p:cNvPr id="3" name="Picture 3" descr="Icon&#10;&#10;Description automatically generated" hidden="1"/>
          <p:cNvPicPr>
            <a:picLocks noChangeAspect="1"/>
          </p:cNvPicPr>
          <p:nvPr/>
        </p:nvPicPr>
        <p:blipFill>
          <a:blip r:embed="rId1"/>
          <a:stretch>
            <a:fillRect/>
          </a:stretch>
        </p:blipFill>
        <p:spPr>
          <a:xfrm>
            <a:off x="3196888" y="3859123"/>
            <a:ext cx="5829826" cy="667267"/>
          </a:xfrm>
          <a:prstGeom prst="rect">
            <a:avLst/>
          </a:prstGeom>
        </p:spPr>
      </p:pic>
      <p:grpSp>
        <p:nvGrpSpPr>
          <p:cNvPr id="35" name="Group 34"/>
          <p:cNvGrpSpPr/>
          <p:nvPr/>
        </p:nvGrpSpPr>
        <p:grpSpPr>
          <a:xfrm>
            <a:off x="2385125" y="2910598"/>
            <a:ext cx="7820538" cy="763180"/>
            <a:chOff x="567298" y="3693104"/>
            <a:chExt cx="7820538" cy="763180"/>
          </a:xfrm>
        </p:grpSpPr>
        <p:cxnSp>
          <p:nvCxnSpPr>
            <p:cNvPr id="36" name="Straight Arrow Connector 35"/>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endParaRPr lang="en-US" b="1">
                <a:solidFill>
                  <a:srgbClr val="C00000"/>
                </a:solidFill>
                <a:latin typeface="Cambria" panose="02040503050406030204" pitchFamily="18" charset="0"/>
              </a:endParaRPr>
            </a:p>
          </p:txBody>
        </p:sp>
        <p:cxnSp>
          <p:nvCxnSpPr>
            <p:cNvPr id="47" name="Straight Connector 46"/>
            <p:cNvCxnSpPr/>
            <p:nvPr/>
          </p:nvCxnSpPr>
          <p:spPr>
            <a:xfrm>
              <a:off x="6036350" y="3814328"/>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939401" y="4087984"/>
              <a:ext cx="1448435" cy="368300"/>
            </a:xfrm>
            <a:prstGeom prst="rect">
              <a:avLst/>
            </a:prstGeom>
            <a:noFill/>
          </p:spPr>
          <p:txBody>
            <a:bodyPr wrap="none" rtlCol="0">
              <a:spAutoFit/>
            </a:bodyPr>
            <a:lstStyle/>
            <a:p>
              <a:r>
                <a:rPr lang="en-US">
                  <a:latin typeface="Cambria" panose="02040503050406030204" pitchFamily="18" charset="0"/>
                </a:rPr>
                <a:t>Temperature</a:t>
              </a:r>
              <a:endParaRPr lang="en-US">
                <a:latin typeface="Cambria" panose="02040503050406030204" pitchFamily="18" charset="0"/>
              </a:endParaRPr>
            </a:p>
          </p:txBody>
        </p:sp>
        <p:sp>
          <p:nvSpPr>
            <p:cNvPr id="49" name="TextBox 48"/>
            <p:cNvSpPr txBox="1"/>
            <p:nvPr/>
          </p:nvSpPr>
          <p:spPr>
            <a:xfrm>
              <a:off x="6115489" y="3694132"/>
              <a:ext cx="1218565" cy="368300"/>
            </a:xfrm>
            <a:prstGeom prst="rect">
              <a:avLst/>
            </a:prstGeom>
            <a:noFill/>
          </p:spPr>
          <p:txBody>
            <a:bodyPr wrap="none" rtlCol="0">
              <a:spAutoFit/>
            </a:bodyPr>
            <a:lstStyle/>
            <a:p>
              <a:r>
                <a:rPr lang="en-US">
                  <a:latin typeface="Cambria" panose="02040503050406030204" pitchFamily="18" charset="0"/>
                </a:rPr>
                <a:t>no bit flips</a:t>
              </a:r>
              <a:endParaRPr lang="en-US">
                <a:latin typeface="Cambria" panose="02040503050406030204" pitchFamily="18" charset="0"/>
              </a:endParaRPr>
            </a:p>
          </p:txBody>
        </p:sp>
        <p:cxnSp>
          <p:nvCxnSpPr>
            <p:cNvPr id="50" name="Straight Connector 49"/>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67298" y="3693104"/>
              <a:ext cx="1218565" cy="368300"/>
            </a:xfrm>
            <a:prstGeom prst="rect">
              <a:avLst/>
            </a:prstGeom>
            <a:noFill/>
          </p:spPr>
          <p:txBody>
            <a:bodyPr wrap="none" rtlCol="0">
              <a:spAutoFit/>
            </a:bodyPr>
            <a:lstStyle/>
            <a:p>
              <a:r>
                <a:rPr lang="en-US">
                  <a:latin typeface="Cambria" panose="02040503050406030204" pitchFamily="18" charset="0"/>
                </a:rPr>
                <a:t>no bit flips</a:t>
              </a:r>
              <a:endParaRPr lang="en-US">
                <a:latin typeface="Cambria" panose="02040503050406030204" pitchFamily="18" charset="0"/>
              </a:endParaRPr>
            </a:p>
          </p:txBody>
        </p:sp>
      </p:grpSp>
      <p:grpSp>
        <p:nvGrpSpPr>
          <p:cNvPr id="21" name="Group 20"/>
          <p:cNvGrpSpPr/>
          <p:nvPr/>
        </p:nvGrpSpPr>
        <p:grpSpPr>
          <a:xfrm>
            <a:off x="2076663" y="4078584"/>
            <a:ext cx="3450813" cy="1723942"/>
            <a:chOff x="679790" y="3603886"/>
            <a:chExt cx="3450813" cy="1723942"/>
          </a:xfrm>
        </p:grpSpPr>
        <p:grpSp>
          <p:nvGrpSpPr>
            <p:cNvPr id="8" name="Group 7"/>
            <p:cNvGrpSpPr/>
            <p:nvPr/>
          </p:nvGrpSpPr>
          <p:grpSpPr>
            <a:xfrm>
              <a:off x="679790" y="3606031"/>
              <a:ext cx="1687179" cy="1721797"/>
              <a:chOff x="2523774" y="4409276"/>
              <a:chExt cx="1687179" cy="1721797"/>
            </a:xfrm>
          </p:grpSpPr>
          <p:sp>
            <p:nvSpPr>
              <p:cNvPr id="16" name="Rectangle 15"/>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523774" y="5793888"/>
                <a:ext cx="1459766" cy="337185"/>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panose="02040503050406030204"/>
                </a:endParaRPr>
              </a:p>
            </p:txBody>
          </p:sp>
          <p:sp>
            <p:nvSpPr>
              <p:cNvPr id="19" name="TextBox 18"/>
              <p:cNvSpPr txBox="1"/>
              <p:nvPr/>
            </p:nvSpPr>
            <p:spPr>
              <a:xfrm>
                <a:off x="3377833" y="5170887"/>
                <a:ext cx="833120" cy="460375"/>
              </a:xfrm>
              <a:prstGeom prst="rect">
                <a:avLst/>
              </a:prstGeom>
              <a:noFill/>
            </p:spPr>
            <p:txBody>
              <a:bodyPr wrap="none" lIns="91440" tIns="45720" rIns="91440" bIns="45720" rtlCol="0" anchor="t">
                <a:spAutoFit/>
              </a:bodyPr>
              <a:lstStyle/>
              <a:p>
                <a:r>
                  <a:rPr lang="en-US" sz="2400" b="1">
                    <a:solidFill>
                      <a:srgbClr val="0070C0"/>
                    </a:solidFill>
                    <a:latin typeface="Cambria" panose="02040503050406030204"/>
                    <a:ea typeface="Cambria" panose="02040503050406030204"/>
                  </a:rPr>
                  <a:t>45°C</a:t>
                </a:r>
                <a:endParaRPr lang="en-US" sz="2400" b="1">
                  <a:solidFill>
                    <a:srgbClr val="0070C0"/>
                  </a:solidFill>
                  <a:latin typeface="Cambria" panose="02040503050406030204"/>
                  <a:ea typeface="Cambria" panose="02040503050406030204"/>
                </a:endParaRPr>
              </a:p>
            </p:txBody>
          </p:sp>
          <p:cxnSp>
            <p:nvCxnSpPr>
              <p:cNvPr id="17" name="Straight Arrow Connector 16"/>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118256" y="5399217"/>
                <a:ext cx="216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a:stCxn id="16" idx="3"/>
              <a:endCxn id="73" idx="1"/>
            </p:cNvCxnSpPr>
            <p:nvPr/>
          </p:nvCxnSpPr>
          <p:spPr>
            <a:xfrm flipV="1">
              <a:off x="1616474" y="4323886"/>
              <a:ext cx="1295634" cy="2145"/>
            </a:xfrm>
            <a:prstGeom prst="straightConnector1">
              <a:avLst/>
            </a:prstGeom>
            <a:ln w="57150">
              <a:solidFill>
                <a:srgbClr val="C019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2443424" y="3603886"/>
              <a:ext cx="1687179" cy="1721797"/>
              <a:chOff x="2523774" y="4409276"/>
              <a:chExt cx="1687179" cy="1721797"/>
            </a:xfrm>
          </p:grpSpPr>
          <p:sp>
            <p:nvSpPr>
              <p:cNvPr id="73" name="Rectangle 72"/>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2523774" y="5793888"/>
                <a:ext cx="1459766" cy="337185"/>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panose="02040503050406030204"/>
                </a:endParaRPr>
              </a:p>
            </p:txBody>
          </p:sp>
          <p:sp>
            <p:nvSpPr>
              <p:cNvPr id="75" name="TextBox 74"/>
              <p:cNvSpPr txBox="1"/>
              <p:nvPr/>
            </p:nvSpPr>
            <p:spPr>
              <a:xfrm>
                <a:off x="3377833" y="5006772"/>
                <a:ext cx="833120" cy="460009"/>
              </a:xfrm>
              <a:prstGeom prst="rect">
                <a:avLst/>
              </a:prstGeom>
              <a:noFill/>
              <a:ln>
                <a:noFill/>
              </a:ln>
            </p:spPr>
            <p:txBody>
              <a:bodyPr wrap="none" lIns="91440" tIns="45720" rIns="91440" bIns="45720" rtlCol="0" anchor="t">
                <a:spAutoFit/>
              </a:bodyPr>
              <a:lstStyle/>
              <a:p>
                <a:r>
                  <a:rPr lang="en-US" sz="2400" b="1">
                    <a:solidFill>
                      <a:srgbClr val="C55910"/>
                    </a:solidFill>
                    <a:latin typeface="Cambria" panose="02040503050406030204"/>
                    <a:ea typeface="Cambria" panose="02040503050406030204"/>
                  </a:rPr>
                  <a:t>55°C</a:t>
                </a:r>
                <a:endParaRPr lang="en-US" sz="2400" b="1">
                  <a:solidFill>
                    <a:srgbClr val="C55910"/>
                  </a:solidFill>
                  <a:latin typeface="Cambria" panose="02040503050406030204"/>
                  <a:ea typeface="Cambria" panose="02040503050406030204"/>
                </a:endParaRPr>
              </a:p>
            </p:txBody>
          </p:sp>
          <p:cxnSp>
            <p:nvCxnSpPr>
              <p:cNvPr id="76" name="Straight Arrow Connector 75"/>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118256" y="5227278"/>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grpSp>
      <p:grpSp>
        <p:nvGrpSpPr>
          <p:cNvPr id="23" name="Group 22"/>
          <p:cNvGrpSpPr/>
          <p:nvPr/>
        </p:nvGrpSpPr>
        <p:grpSpPr>
          <a:xfrm>
            <a:off x="6018417" y="4077185"/>
            <a:ext cx="3766260" cy="1723942"/>
            <a:chOff x="4245578" y="3602487"/>
            <a:chExt cx="3766260" cy="1723942"/>
          </a:xfrm>
        </p:grpSpPr>
        <p:grpSp>
          <p:nvGrpSpPr>
            <p:cNvPr id="78" name="Group 77"/>
            <p:cNvGrpSpPr/>
            <p:nvPr/>
          </p:nvGrpSpPr>
          <p:grpSpPr>
            <a:xfrm>
              <a:off x="4245578" y="3604632"/>
              <a:ext cx="1775213" cy="1721797"/>
              <a:chOff x="2208327" y="4409276"/>
              <a:chExt cx="1775213" cy="1721797"/>
            </a:xfrm>
          </p:grpSpPr>
          <p:sp>
            <p:nvSpPr>
              <p:cNvPr id="79" name="Rectangle 78"/>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2523774" y="5793888"/>
                <a:ext cx="1459766" cy="337185"/>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panose="02040503050406030204"/>
                </a:endParaRPr>
              </a:p>
            </p:txBody>
          </p:sp>
          <p:sp>
            <p:nvSpPr>
              <p:cNvPr id="81" name="TextBox 80"/>
              <p:cNvSpPr txBox="1"/>
              <p:nvPr/>
            </p:nvSpPr>
            <p:spPr>
              <a:xfrm>
                <a:off x="2208327" y="4808894"/>
                <a:ext cx="833120" cy="460375"/>
              </a:xfrm>
              <a:prstGeom prst="rect">
                <a:avLst/>
              </a:prstGeom>
              <a:noFill/>
            </p:spPr>
            <p:txBody>
              <a:bodyPr wrap="none" lIns="91440" tIns="45720" rIns="91440" bIns="45720" rtlCol="0" anchor="t">
                <a:spAutoFit/>
              </a:bodyPr>
              <a:lstStyle/>
              <a:p>
                <a:r>
                  <a:rPr lang="en-US" sz="2400" b="1">
                    <a:solidFill>
                      <a:srgbClr val="C55910"/>
                    </a:solidFill>
                    <a:latin typeface="Cambria" panose="02040503050406030204"/>
                    <a:ea typeface="Cambria" panose="02040503050406030204"/>
                  </a:rPr>
                  <a:t>65°C</a:t>
                </a:r>
                <a:endParaRPr lang="en-US" sz="2400" b="1">
                  <a:solidFill>
                    <a:srgbClr val="C55910"/>
                  </a:solidFill>
                  <a:latin typeface="Cambria" panose="02040503050406030204"/>
                  <a:ea typeface="Cambria" panose="02040503050406030204"/>
                </a:endParaRPr>
              </a:p>
            </p:txBody>
          </p:sp>
          <p:cxnSp>
            <p:nvCxnSpPr>
              <p:cNvPr id="82" name="Straight Arrow Connector 81"/>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118256" y="5039727"/>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p:cNvCxnSpPr>
              <a:stCxn id="79" idx="3"/>
              <a:endCxn id="86" idx="1"/>
            </p:cNvCxnSpPr>
            <p:nvPr/>
          </p:nvCxnSpPr>
          <p:spPr>
            <a:xfrm flipV="1">
              <a:off x="5497709" y="4322487"/>
              <a:ext cx="1295634" cy="2145"/>
            </a:xfrm>
            <a:prstGeom prst="straightConnector1">
              <a:avLst/>
            </a:prstGeom>
            <a:ln w="571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6324659" y="3602487"/>
              <a:ext cx="1687179" cy="1721797"/>
              <a:chOff x="2523774" y="4409276"/>
              <a:chExt cx="1687179" cy="1721797"/>
            </a:xfrm>
          </p:grpSpPr>
          <p:sp>
            <p:nvSpPr>
              <p:cNvPr id="86" name="Rectangle 85"/>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523774" y="5793888"/>
                <a:ext cx="1459766" cy="337185"/>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panose="02040503050406030204"/>
                </a:endParaRPr>
              </a:p>
            </p:txBody>
          </p:sp>
          <p:sp>
            <p:nvSpPr>
              <p:cNvPr id="88" name="TextBox 87"/>
              <p:cNvSpPr txBox="1"/>
              <p:nvPr/>
            </p:nvSpPr>
            <p:spPr>
              <a:xfrm>
                <a:off x="3377833" y="4639467"/>
                <a:ext cx="833120" cy="460009"/>
              </a:xfrm>
              <a:prstGeom prst="rect">
                <a:avLst/>
              </a:prstGeom>
              <a:noFill/>
              <a:ln>
                <a:noFill/>
              </a:ln>
            </p:spPr>
            <p:txBody>
              <a:bodyPr wrap="none" lIns="91440" tIns="45720" rIns="91440" bIns="45720" rtlCol="0" anchor="t">
                <a:spAutoFit/>
              </a:bodyPr>
              <a:lstStyle/>
              <a:p>
                <a:r>
                  <a:rPr lang="en-US" sz="2400" b="1">
                    <a:solidFill>
                      <a:srgbClr val="C00000"/>
                    </a:solidFill>
                    <a:latin typeface="Cambria" panose="02040503050406030204"/>
                    <a:ea typeface="Cambria" panose="02040503050406030204"/>
                  </a:rPr>
                  <a:t>75°C</a:t>
                </a:r>
                <a:endParaRPr lang="en-US" sz="2400" b="1">
                  <a:solidFill>
                    <a:srgbClr val="C00000"/>
                  </a:solidFill>
                  <a:latin typeface="Cambria" panose="02040503050406030204"/>
                  <a:ea typeface="Cambria" panose="02040503050406030204"/>
                </a:endParaRPr>
              </a:p>
            </p:txBody>
          </p:sp>
          <p:cxnSp>
            <p:nvCxnSpPr>
              <p:cNvPr id="89" name="Straight Arrow Connector 88"/>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118256" y="4859971"/>
                <a:ext cx="216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p:cNvGrpSpPr/>
          <p:nvPr/>
        </p:nvGrpSpPr>
        <p:grpSpPr>
          <a:xfrm>
            <a:off x="3283249" y="3490144"/>
            <a:ext cx="4999604" cy="472427"/>
            <a:chOff x="1755287" y="3305603"/>
            <a:chExt cx="4999604" cy="472427"/>
          </a:xfrm>
        </p:grpSpPr>
        <p:sp>
          <p:nvSpPr>
            <p:cNvPr id="92" name="TextBox 91"/>
            <p:cNvSpPr txBox="1"/>
            <p:nvPr/>
          </p:nvSpPr>
          <p:spPr>
            <a:xfrm>
              <a:off x="1755287" y="3305603"/>
              <a:ext cx="833120" cy="460375"/>
            </a:xfrm>
            <a:prstGeom prst="rect">
              <a:avLst/>
            </a:prstGeom>
            <a:noFill/>
          </p:spPr>
          <p:txBody>
            <a:bodyPr wrap="none" lIns="91440" tIns="45720" rIns="91440" bIns="45720" rtlCol="0" anchor="t">
              <a:spAutoFit/>
            </a:bodyPr>
            <a:lstStyle/>
            <a:p>
              <a:r>
                <a:rPr lang="en-US" sz="2400" b="1">
                  <a:latin typeface="Cambria" panose="02040503050406030204"/>
                  <a:ea typeface="Cambria" panose="02040503050406030204"/>
                </a:rPr>
                <a:t>50°C</a:t>
              </a:r>
              <a:endParaRPr lang="en-US" sz="2400" b="1">
                <a:latin typeface="Cambria" panose="02040503050406030204"/>
                <a:ea typeface="Cambria" panose="02040503050406030204"/>
              </a:endParaRPr>
            </a:p>
          </p:txBody>
        </p:sp>
        <p:sp>
          <p:nvSpPr>
            <p:cNvPr id="93" name="TextBox 92"/>
            <p:cNvSpPr txBox="1"/>
            <p:nvPr/>
          </p:nvSpPr>
          <p:spPr>
            <a:xfrm>
              <a:off x="5921771" y="3317655"/>
              <a:ext cx="833120" cy="460375"/>
            </a:xfrm>
            <a:prstGeom prst="rect">
              <a:avLst/>
            </a:prstGeom>
            <a:noFill/>
          </p:spPr>
          <p:txBody>
            <a:bodyPr wrap="none" lIns="91440" tIns="45720" rIns="91440" bIns="45720" rtlCol="0" anchor="t">
              <a:spAutoFit/>
            </a:bodyPr>
            <a:lstStyle/>
            <a:p>
              <a:r>
                <a:rPr lang="en-US" sz="2400" b="1">
                  <a:latin typeface="Cambria" panose="02040503050406030204"/>
                  <a:ea typeface="Cambria" panose="02040503050406030204"/>
                </a:rPr>
                <a:t>70°C</a:t>
              </a:r>
              <a:endParaRPr lang="en-US" sz="2400" b="1">
                <a:latin typeface="Cambria" panose="02040503050406030204"/>
                <a:ea typeface="Cambria" panose="02040503050406030204"/>
              </a:endParaRPr>
            </a:p>
          </p:txBody>
        </p:sp>
      </p:grpSp>
      <p:sp>
        <p:nvSpPr>
          <p:cNvPr id="94" name="Content Placeholder 31"/>
          <p:cNvSpPr txBox="1"/>
          <p:nvPr/>
        </p:nvSpPr>
        <p:spPr>
          <a:xfrm>
            <a:off x="1650583" y="2477635"/>
            <a:ext cx="8798061" cy="424069"/>
          </a:xfrm>
          <a:prstGeom prst="rect">
            <a:avLst/>
          </a:prstGeom>
        </p:spPr>
        <p:txBody>
          <a:bodyPr lIns="91440" tIns="45720" rIns="91440" bIns="45720" anchor="t"/>
          <a:lstStyle>
            <a:lvl1pPr marL="133350" indent="-13335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Font typeface="Arial" panose="020B0604020202020204" pitchFamily="34" charset="0"/>
              <a:buNone/>
            </a:pPr>
            <a:r>
              <a:rPr lang="en-US">
                <a:latin typeface="Cambria" panose="02040503050406030204"/>
                <a:ea typeface="Cambria" panose="02040503050406030204"/>
              </a:rPr>
              <a:t>DRAM cells are vulnerable in a </a:t>
            </a:r>
            <a:r>
              <a:rPr lang="en-US" b="1">
                <a:solidFill>
                  <a:srgbClr val="C55910"/>
                </a:solidFill>
                <a:latin typeface="Cambria" panose="02040503050406030204"/>
                <a:ea typeface="Cambria" panose="02040503050406030204"/>
              </a:rPr>
              <a:t>bounded temperature range</a:t>
            </a:r>
            <a:endParaRPr lang="en-US" b="1">
              <a:solidFill>
                <a:srgbClr val="C55910"/>
              </a:solidFill>
              <a:ea typeface="Cambria" panose="02040503050406030204"/>
            </a:endParaRPr>
          </a:p>
        </p:txBody>
      </p:sp>
      <p:sp>
        <p:nvSpPr>
          <p:cNvPr id="28" name="TextBox 27"/>
          <p:cNvSpPr txBox="1"/>
          <p:nvPr/>
        </p:nvSpPr>
        <p:spPr>
          <a:xfrm>
            <a:off x="2545348" y="5544627"/>
            <a:ext cx="2240870" cy="706755"/>
          </a:xfrm>
          <a:prstGeom prst="rect">
            <a:avLst/>
          </a:prstGeom>
          <a:noFill/>
        </p:spPr>
        <p:txBody>
          <a:bodyPr wrap="square" rtlCol="0">
            <a:spAutoFit/>
          </a:bodyPr>
          <a:lstStyle/>
          <a:p>
            <a:pPr algn="ctr"/>
            <a:r>
              <a:rPr lang="en-US" sz="2000" b="1">
                <a:solidFill>
                  <a:srgbClr val="C00000"/>
                </a:solidFill>
                <a:latin typeface="Cambria" panose="02040503050406030204" pitchFamily="18" charset="0"/>
              </a:rPr>
              <a:t>Heating up</a:t>
            </a:r>
            <a:br>
              <a:rPr lang="en-US" sz="2000" b="1">
                <a:latin typeface="Cambria" panose="02040503050406030204" pitchFamily="18" charset="0"/>
              </a:rPr>
            </a:br>
            <a:r>
              <a:rPr lang="en-US" sz="2000" b="1">
                <a:latin typeface="Cambria" panose="02040503050406030204" pitchFamily="18" charset="0"/>
              </a:rPr>
              <a:t>chip temperature</a:t>
            </a:r>
            <a:endParaRPr lang="en-US" sz="2000" b="1">
              <a:latin typeface="Cambria" panose="02040503050406030204" pitchFamily="18" charset="0"/>
            </a:endParaRPr>
          </a:p>
        </p:txBody>
      </p:sp>
      <p:sp>
        <p:nvSpPr>
          <p:cNvPr id="95" name="TextBox 94"/>
          <p:cNvSpPr txBox="1"/>
          <p:nvPr/>
        </p:nvSpPr>
        <p:spPr>
          <a:xfrm>
            <a:off x="6834625" y="5544627"/>
            <a:ext cx="2219325" cy="706755"/>
          </a:xfrm>
          <a:prstGeom prst="rect">
            <a:avLst/>
          </a:prstGeom>
          <a:noFill/>
        </p:spPr>
        <p:txBody>
          <a:bodyPr wrap="none" rtlCol="0">
            <a:spAutoFit/>
          </a:bodyPr>
          <a:lstStyle/>
          <a:p>
            <a:pPr algn="ctr"/>
            <a:r>
              <a:rPr lang="en-US" sz="2000" b="1">
                <a:solidFill>
                  <a:srgbClr val="0070C0"/>
                </a:solidFill>
                <a:latin typeface="Cambria" panose="02040503050406030204" pitchFamily="18" charset="0"/>
              </a:rPr>
              <a:t>Cooling down</a:t>
            </a:r>
            <a:br>
              <a:rPr lang="en-US" sz="2000" b="1">
                <a:latin typeface="Cambria" panose="02040503050406030204" pitchFamily="18" charset="0"/>
              </a:rPr>
            </a:br>
            <a:r>
              <a:rPr lang="en-US" sz="2000" b="1">
                <a:latin typeface="Cambria" panose="02040503050406030204" pitchFamily="18" charset="0"/>
              </a:rPr>
              <a:t>chip temperature</a:t>
            </a:r>
            <a:endParaRPr lang="en-US" sz="2000" b="1">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28" grpId="0"/>
      <p:bldP spid="9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31"/>
          <p:cNvSpPr>
            <a:spLocks noGrp="1"/>
          </p:cNvSpPr>
          <p:nvPr>
            <p:ph idx="1"/>
          </p:nvPr>
        </p:nvSpPr>
        <p:spPr>
          <a:xfrm>
            <a:off x="2076774" y="1244123"/>
            <a:ext cx="6419188" cy="5309642"/>
          </a:xfrm>
        </p:spPr>
        <p:txBody>
          <a:bodyPr lIns="91440" tIns="45720" rIns="91440" bIns="45720" anchor="t"/>
          <a:lstStyle/>
          <a:p>
            <a:pPr marL="0" indent="0">
              <a:buNone/>
            </a:pPr>
            <a:endParaRPr lang="en-US" sz="3200" b="1">
              <a:latin typeface="Cambria" panose="02040503050406030204"/>
              <a:ea typeface="Cambria" panose="02040503050406030204"/>
            </a:endParaRPr>
          </a:p>
          <a:p>
            <a:pPr marL="269240" lvl="1" indent="0">
              <a:buClr>
                <a:schemeClr val="tx1"/>
              </a:buClr>
              <a:buNone/>
            </a:pPr>
            <a:r>
              <a:rPr lang="en-US" sz="2800">
                <a:latin typeface="Cambria" panose="02040503050406030204"/>
                <a:ea typeface="Cambria" panose="02040503050406030204"/>
              </a:rPr>
              <a:t>Identify </a:t>
            </a:r>
            <a:r>
              <a:rPr lang="en-US" sz="2800" b="1">
                <a:solidFill>
                  <a:srgbClr val="C00000"/>
                </a:solidFill>
                <a:latin typeface="Cambria" panose="02040503050406030204"/>
                <a:ea typeface="Cambria" panose="02040503050406030204"/>
              </a:rPr>
              <a:t>abnormal increase </a:t>
            </a:r>
            <a:br>
              <a:rPr lang="en-US" sz="2800" b="1">
                <a:solidFill>
                  <a:srgbClr val="C00000"/>
                </a:solidFill>
                <a:latin typeface="Cambria" panose="02040503050406030204"/>
                <a:ea typeface="Cambria" panose="02040503050406030204"/>
              </a:rPr>
            </a:br>
            <a:r>
              <a:rPr lang="en-US" sz="2800">
                <a:latin typeface="Cambria" panose="02040503050406030204"/>
                <a:ea typeface="Cambria" panose="02040503050406030204"/>
              </a:rPr>
              <a:t>in temperature to attack a data center </a:t>
            </a:r>
            <a:r>
              <a:rPr lang="en-US" sz="2800" b="1">
                <a:solidFill>
                  <a:srgbClr val="C00000"/>
                </a:solidFill>
                <a:latin typeface="Cambria" panose="02040503050406030204"/>
                <a:ea typeface="Cambria" panose="02040503050406030204"/>
              </a:rPr>
              <a:t>during its peak hours</a:t>
            </a:r>
            <a:endParaRPr lang="en-US" sz="2800" b="1">
              <a:solidFill>
                <a:srgbClr val="C00000"/>
              </a:solidFill>
              <a:latin typeface="Cambria" panose="02040503050406030204"/>
              <a:ea typeface="Cambria" panose="02040503050406030204"/>
            </a:endParaRPr>
          </a:p>
          <a:p>
            <a:pPr marL="355600" lvl="2" indent="0">
              <a:buClr>
                <a:srgbClr val="000000"/>
              </a:buClr>
              <a:buNone/>
            </a:pPr>
            <a:endParaRPr lang="en-US" sz="2800" b="1">
              <a:solidFill>
                <a:srgbClr val="C00000"/>
              </a:solidFill>
              <a:latin typeface="Cambria" panose="02040503050406030204"/>
              <a:ea typeface="Cambria" panose="02040503050406030204"/>
            </a:endParaRPr>
          </a:p>
          <a:p>
            <a:pPr marL="355600" lvl="2" indent="0">
              <a:buNone/>
            </a:pPr>
            <a:endParaRPr lang="en-US" sz="2800" b="1">
              <a:solidFill>
                <a:srgbClr val="C00000"/>
              </a:solidFill>
              <a:latin typeface="Cambria" panose="02040503050406030204"/>
              <a:ea typeface="Cambria" panose="02040503050406030204"/>
            </a:endParaRPr>
          </a:p>
          <a:p>
            <a:pPr marL="269240" lvl="1" indent="0">
              <a:buClr>
                <a:srgbClr val="000000"/>
              </a:buClr>
              <a:buNone/>
            </a:pPr>
            <a:r>
              <a:rPr lang="en-US" sz="2800" b="1">
                <a:solidFill>
                  <a:srgbClr val="0070C0"/>
                </a:solidFill>
                <a:latin typeface="Cambria" panose="02040503050406030204"/>
                <a:ea typeface="Cambria" panose="02040503050406030204"/>
              </a:rPr>
              <a:t>Precisely measure </a:t>
            </a:r>
            <a:r>
              <a:rPr lang="en-US" sz="2800">
                <a:latin typeface="Cambria" panose="02040503050406030204"/>
                <a:ea typeface="Cambria" panose="02040503050406030204"/>
              </a:rPr>
              <a:t>the temperature </a:t>
            </a:r>
            <a:br>
              <a:rPr lang="en-US" sz="2800">
                <a:latin typeface="Cambria" panose="02040503050406030204"/>
                <a:ea typeface="Cambria" panose="02040503050406030204"/>
              </a:rPr>
            </a:br>
            <a:r>
              <a:rPr lang="en-US" sz="2800" b="1">
                <a:solidFill>
                  <a:srgbClr val="0070C0"/>
                </a:solidFill>
                <a:latin typeface="Cambria" panose="02040503050406030204"/>
                <a:ea typeface="Cambria" panose="02040503050406030204"/>
              </a:rPr>
              <a:t>to trigger an attack </a:t>
            </a:r>
            <a:r>
              <a:rPr lang="en-US" sz="2800">
                <a:latin typeface="Cambria" panose="02040503050406030204"/>
                <a:ea typeface="Cambria" panose="02040503050406030204"/>
              </a:rPr>
              <a:t>exactly at the desired temperature</a:t>
            </a:r>
            <a:endParaRPr lang="en-US" sz="2800">
              <a:latin typeface="Cambria" panose="02040503050406030204"/>
              <a:ea typeface="Cambria" panose="02040503050406030204"/>
            </a:endParaRPr>
          </a:p>
        </p:txBody>
      </p:sp>
      <p:grpSp>
        <p:nvGrpSpPr>
          <p:cNvPr id="4" name="Group 3"/>
          <p:cNvGrpSpPr/>
          <p:nvPr/>
        </p:nvGrpSpPr>
        <p:grpSpPr>
          <a:xfrm>
            <a:off x="7987176" y="1531425"/>
            <a:ext cx="2589430" cy="1812160"/>
            <a:chOff x="6463176" y="1531425"/>
            <a:chExt cx="2589430" cy="1812160"/>
          </a:xfrm>
        </p:grpSpPr>
        <p:sp>
          <p:nvSpPr>
            <p:cNvPr id="43" name="Rectangle 42"/>
            <p:cNvSpPr/>
            <p:nvPr/>
          </p:nvSpPr>
          <p:spPr>
            <a:xfrm>
              <a:off x="6939321" y="1792080"/>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7202013" y="1835149"/>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63176" y="2929565"/>
              <a:ext cx="1511114" cy="414020"/>
            </a:xfrm>
            <a:prstGeom prst="rect">
              <a:avLst/>
            </a:prstGeom>
            <a:noFill/>
            <a:ln>
              <a:noFill/>
            </a:ln>
          </p:spPr>
          <p:txBody>
            <a:bodyPr wrap="square" lIns="91440" tIns="45720" rIns="91440" bIns="45720" rtlCol="0" anchor="t">
              <a:spAutoFit/>
            </a:bodyPr>
            <a:lstStyle/>
            <a:p>
              <a:pPr algn="ctr"/>
              <a:endParaRPr lang="en-US" sz="500" b="1">
                <a:latin typeface="Cambria" panose="02040503050406030204" pitchFamily="18" charset="0"/>
              </a:endParaRPr>
            </a:p>
            <a:p>
              <a:pPr algn="ctr"/>
              <a:r>
                <a:rPr lang="en-US" sz="1600">
                  <a:latin typeface="Cambria" panose="02040503050406030204"/>
                  <a:ea typeface="Cambria" panose="02040503050406030204"/>
                </a:rPr>
                <a:t>Temperature</a:t>
              </a:r>
              <a:endParaRPr lang="en-US" sz="1600">
                <a:latin typeface="Cambria" panose="02040503050406030204"/>
                <a:ea typeface="Cambria" panose="02040503050406030204"/>
              </a:endParaRPr>
            </a:p>
          </p:txBody>
        </p:sp>
        <p:sp>
          <p:nvSpPr>
            <p:cNvPr id="31" name="TextBox 30"/>
            <p:cNvSpPr txBox="1"/>
            <p:nvPr/>
          </p:nvSpPr>
          <p:spPr>
            <a:xfrm>
              <a:off x="7432064" y="2238474"/>
              <a:ext cx="679056" cy="337185"/>
            </a:xfrm>
            <a:prstGeom prst="rect">
              <a:avLst/>
            </a:prstGeom>
            <a:noFill/>
          </p:spPr>
          <p:txBody>
            <a:bodyPr wrap="square" rtlCol="0">
              <a:spAutoFit/>
            </a:bodyPr>
            <a:lstStyle/>
            <a:p>
              <a:r>
                <a:rPr lang="en-US" sz="1600" b="1">
                  <a:latin typeface="Cambria" panose="02040503050406030204" pitchFamily="18" charset="0"/>
                </a:rPr>
                <a:t>70 °C</a:t>
              </a:r>
              <a:endParaRPr lang="en-US" sz="1600" b="1">
                <a:latin typeface="Cambria" panose="02040503050406030204" pitchFamily="18" charset="0"/>
              </a:endParaRPr>
            </a:p>
          </p:txBody>
        </p:sp>
        <p:sp>
          <p:nvSpPr>
            <p:cNvPr id="27" name="TextBox 26"/>
            <p:cNvSpPr txBox="1"/>
            <p:nvPr/>
          </p:nvSpPr>
          <p:spPr>
            <a:xfrm>
              <a:off x="7659020" y="1531425"/>
              <a:ext cx="1393586" cy="645160"/>
            </a:xfrm>
            <a:prstGeom prst="rect">
              <a:avLst/>
            </a:prstGeom>
            <a:noFill/>
            <a:ln>
              <a:noFill/>
            </a:ln>
          </p:spPr>
          <p:txBody>
            <a:bodyPr wrap="square" lIns="91440" tIns="45720" rIns="91440" bIns="45720" rtlCol="0" anchor="t">
              <a:spAutoFit/>
            </a:bodyPr>
            <a:lstStyle/>
            <a:p>
              <a:pPr algn="ctr"/>
              <a:r>
                <a:rPr lang="en-US" b="1">
                  <a:solidFill>
                    <a:srgbClr val="C00000"/>
                  </a:solidFill>
                  <a:latin typeface="Cambria" panose="02040503050406030204"/>
                  <a:ea typeface="Cambria" panose="02040503050406030204"/>
                </a:rPr>
                <a:t>76.6% </a:t>
              </a:r>
              <a:endParaRPr lang="en-US">
                <a:latin typeface="Cambria" panose="02040503050406030204"/>
                <a:ea typeface="Cambria" panose="02040503050406030204"/>
              </a:endParaRPr>
            </a:p>
            <a:p>
              <a:pPr algn="ctr"/>
              <a:r>
                <a:rPr lang="en-US" b="1">
                  <a:solidFill>
                    <a:srgbClr val="C00000"/>
                  </a:solidFill>
                  <a:latin typeface="Cambria" panose="02040503050406030204"/>
                  <a:ea typeface="Cambria" panose="02040503050406030204"/>
                </a:rPr>
                <a:t>of the cells</a:t>
              </a:r>
              <a:r>
                <a:rPr lang="en-US" b="1" baseline="30000">
                  <a:solidFill>
                    <a:srgbClr val="C00000"/>
                  </a:solidFill>
                  <a:latin typeface="Cambria" panose="02040503050406030204"/>
                  <a:ea typeface="Cambria" panose="02040503050406030204"/>
                </a:rPr>
                <a:t>*</a:t>
              </a:r>
              <a:endParaRPr lang="en-US" baseline="30000">
                <a:latin typeface="Cambria" panose="02040503050406030204"/>
                <a:ea typeface="Cambria" panose="02040503050406030204"/>
              </a:endParaRPr>
            </a:p>
          </p:txBody>
        </p:sp>
        <p:cxnSp>
          <p:nvCxnSpPr>
            <p:cNvPr id="30" name="Straight Arrow Connector 29"/>
            <p:cNvCxnSpPr/>
            <p:nvPr/>
          </p:nvCxnSpPr>
          <p:spPr>
            <a:xfrm flipV="1">
              <a:off x="7202013" y="1834354"/>
              <a:ext cx="0" cy="536337"/>
            </a:xfrm>
            <a:prstGeom prst="straightConnector1">
              <a:avLst/>
            </a:prstGeom>
            <a:ln w="762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endCxn id="27" idx="1"/>
            </p:cNvCxnSpPr>
            <p:nvPr/>
          </p:nvCxnSpPr>
          <p:spPr>
            <a:xfrm flipV="1">
              <a:off x="7201613" y="1853956"/>
              <a:ext cx="457407" cy="383883"/>
            </a:xfrm>
            <a:prstGeom prst="bentConnector3">
              <a:avLst>
                <a:gd name="adj1" fmla="val 72390"/>
              </a:avLst>
            </a:prstGeom>
            <a:ln w="38100">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022013" y="2377764"/>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775250" y="6422960"/>
            <a:ext cx="2452257" cy="260350"/>
          </a:xfrm>
          <a:prstGeom prst="rect">
            <a:avLst/>
          </a:prstGeom>
          <a:noFill/>
        </p:spPr>
        <p:txBody>
          <a:bodyPr wrap="square" lIns="91440" tIns="45720" rIns="91440" bIns="45720" rtlCol="0" anchor="t">
            <a:spAutoFit/>
          </a:bodyPr>
          <a:lstStyle/>
          <a:p>
            <a:r>
              <a:rPr lang="en-US" sz="1100">
                <a:latin typeface="Cambria" panose="02040503050406030204"/>
                <a:ea typeface="Cambria" panose="02040503050406030204"/>
              </a:rPr>
              <a:t>*Example fraction values from Mfr. C </a:t>
            </a:r>
            <a:endParaRPr lang="en-US" sz="1100">
              <a:latin typeface="Cambria" panose="02040503050406030204"/>
              <a:ea typeface="Cambria" panose="02040503050406030204"/>
              <a:cs typeface="Calibri" panose="020F0502020204030204"/>
            </a:endParaRPr>
          </a:p>
        </p:txBody>
      </p:sp>
      <p:grpSp>
        <p:nvGrpSpPr>
          <p:cNvPr id="5" name="Group 4"/>
          <p:cNvGrpSpPr/>
          <p:nvPr/>
        </p:nvGrpSpPr>
        <p:grpSpPr>
          <a:xfrm>
            <a:off x="7986131" y="3663261"/>
            <a:ext cx="2589430" cy="1812160"/>
            <a:chOff x="6462131" y="3663261"/>
            <a:chExt cx="2589430" cy="1812160"/>
          </a:xfrm>
        </p:grpSpPr>
        <p:sp>
          <p:nvSpPr>
            <p:cNvPr id="54" name="Rectangle 53"/>
            <p:cNvSpPr/>
            <p:nvPr/>
          </p:nvSpPr>
          <p:spPr>
            <a:xfrm>
              <a:off x="6938276" y="3923916"/>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flipV="1">
              <a:off x="7200968" y="3966985"/>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462131" y="5061401"/>
              <a:ext cx="1511114" cy="414020"/>
            </a:xfrm>
            <a:prstGeom prst="rect">
              <a:avLst/>
            </a:prstGeom>
            <a:noFill/>
            <a:ln>
              <a:noFill/>
            </a:ln>
          </p:spPr>
          <p:txBody>
            <a:bodyPr wrap="square" lIns="91440" tIns="45720" rIns="91440" bIns="45720" rtlCol="0" anchor="t">
              <a:spAutoFit/>
            </a:bodyPr>
            <a:lstStyle/>
            <a:p>
              <a:pPr algn="ctr"/>
              <a:endParaRPr lang="en-US" sz="500" b="1">
                <a:latin typeface="Cambria" panose="02040503050406030204" pitchFamily="18" charset="0"/>
              </a:endParaRPr>
            </a:p>
            <a:p>
              <a:pPr algn="ctr"/>
              <a:r>
                <a:rPr lang="en-US" sz="1600">
                  <a:latin typeface="Cambria" panose="02040503050406030204"/>
                  <a:ea typeface="Cambria" panose="02040503050406030204"/>
                </a:rPr>
                <a:t>Temperature</a:t>
              </a:r>
              <a:endParaRPr lang="en-US" sz="1600">
                <a:latin typeface="Cambria" panose="02040503050406030204"/>
                <a:ea typeface="Cambria" panose="02040503050406030204"/>
              </a:endParaRPr>
            </a:p>
          </p:txBody>
        </p:sp>
        <p:sp>
          <p:nvSpPr>
            <p:cNvPr id="58" name="TextBox 57"/>
            <p:cNvSpPr txBox="1"/>
            <p:nvPr/>
          </p:nvSpPr>
          <p:spPr>
            <a:xfrm>
              <a:off x="7431019" y="4370310"/>
              <a:ext cx="679056" cy="337185"/>
            </a:xfrm>
            <a:prstGeom prst="rect">
              <a:avLst/>
            </a:prstGeom>
            <a:noFill/>
          </p:spPr>
          <p:txBody>
            <a:bodyPr wrap="square" rtlCol="0">
              <a:spAutoFit/>
            </a:bodyPr>
            <a:lstStyle/>
            <a:p>
              <a:r>
                <a:rPr lang="en-US" sz="1600" b="1">
                  <a:latin typeface="Cambria" panose="02040503050406030204" pitchFamily="18" charset="0"/>
                </a:rPr>
                <a:t>70 °C</a:t>
              </a:r>
              <a:endParaRPr lang="en-US" sz="1600" b="1">
                <a:latin typeface="Cambria" panose="02040503050406030204" pitchFamily="18" charset="0"/>
              </a:endParaRPr>
            </a:p>
          </p:txBody>
        </p:sp>
        <p:sp>
          <p:nvSpPr>
            <p:cNvPr id="59" name="TextBox 58"/>
            <p:cNvSpPr txBox="1"/>
            <p:nvPr/>
          </p:nvSpPr>
          <p:spPr>
            <a:xfrm>
              <a:off x="7657975" y="3663261"/>
              <a:ext cx="1393586" cy="645160"/>
            </a:xfrm>
            <a:prstGeom prst="rect">
              <a:avLst/>
            </a:prstGeom>
            <a:noFill/>
            <a:ln>
              <a:noFill/>
            </a:ln>
          </p:spPr>
          <p:txBody>
            <a:bodyPr wrap="square" lIns="91440" tIns="45720" rIns="91440" bIns="45720" rtlCol="0" anchor="t">
              <a:spAutoFit/>
            </a:bodyPr>
            <a:lstStyle/>
            <a:p>
              <a:pPr algn="ctr"/>
              <a:r>
                <a:rPr lang="en-US" b="1">
                  <a:solidFill>
                    <a:srgbClr val="0070C0"/>
                  </a:solidFill>
                  <a:latin typeface="Cambria" panose="02040503050406030204"/>
                  <a:ea typeface="Cambria" panose="02040503050406030204"/>
                </a:rPr>
                <a:t>0.4% </a:t>
              </a:r>
              <a:endParaRPr lang="en-US">
                <a:solidFill>
                  <a:srgbClr val="0070C0"/>
                </a:solidFill>
                <a:latin typeface="Cambria" panose="02040503050406030204"/>
                <a:ea typeface="Cambria" panose="02040503050406030204"/>
              </a:endParaRPr>
            </a:p>
            <a:p>
              <a:pPr algn="ctr"/>
              <a:r>
                <a:rPr lang="en-US" b="1">
                  <a:solidFill>
                    <a:srgbClr val="0070C0"/>
                  </a:solidFill>
                  <a:latin typeface="Cambria" panose="02040503050406030204"/>
                  <a:ea typeface="Cambria" panose="02040503050406030204"/>
                </a:rPr>
                <a:t>of the cells</a:t>
              </a:r>
              <a:r>
                <a:rPr lang="en-US" b="1" baseline="30000">
                  <a:solidFill>
                    <a:srgbClr val="0070C0"/>
                  </a:solidFill>
                  <a:latin typeface="Cambria" panose="02040503050406030204"/>
                  <a:ea typeface="Cambria" panose="02040503050406030204"/>
                </a:rPr>
                <a:t>*</a:t>
              </a:r>
              <a:endParaRPr lang="en-US" baseline="30000">
                <a:solidFill>
                  <a:srgbClr val="0070C0"/>
                </a:solidFill>
                <a:latin typeface="Cambria" panose="02040503050406030204"/>
                <a:ea typeface="Cambria" panose="02040503050406030204"/>
              </a:endParaRPr>
            </a:p>
          </p:txBody>
        </p:sp>
        <p:cxnSp>
          <p:nvCxnSpPr>
            <p:cNvPr id="61" name="Elbow Connector 60"/>
            <p:cNvCxnSpPr>
              <a:endCxn id="59" idx="1"/>
            </p:cNvCxnSpPr>
            <p:nvPr/>
          </p:nvCxnSpPr>
          <p:spPr>
            <a:xfrm rot="5400000" flipH="1" flipV="1">
              <a:off x="7249237" y="4098245"/>
              <a:ext cx="521191" cy="296286"/>
            </a:xfrm>
            <a:prstGeom prst="bentConnector2">
              <a:avLst/>
            </a:prstGeom>
            <a:ln w="38100">
              <a:solidFill>
                <a:srgbClr val="0070C0"/>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020968" y="4509600"/>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020968" y="4507618"/>
              <a:ext cx="360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880736" y="1711890"/>
            <a:ext cx="476250" cy="521970"/>
          </a:xfrm>
          <a:prstGeom prst="rect">
            <a:avLst/>
          </a:prstGeom>
          <a:noFill/>
        </p:spPr>
        <p:txBody>
          <a:bodyPr wrap="none" rtlCol="0">
            <a:spAutoFit/>
          </a:bodyPr>
          <a:lstStyle/>
          <a:p>
            <a:r>
              <a:rPr lang="en-US" sz="2800" b="1">
                <a:latin typeface="Cambria" panose="02040503050406030204" pitchFamily="18" charset="0"/>
              </a:rPr>
              <a:t>1.</a:t>
            </a:r>
            <a:endParaRPr lang="en-US" sz="2800" b="1">
              <a:latin typeface="Cambria" panose="02040503050406030204" pitchFamily="18" charset="0"/>
            </a:endParaRPr>
          </a:p>
        </p:txBody>
      </p:sp>
      <p:sp>
        <p:nvSpPr>
          <p:cNvPr id="33" name="TextBox 32"/>
          <p:cNvSpPr txBox="1"/>
          <p:nvPr/>
        </p:nvSpPr>
        <p:spPr>
          <a:xfrm>
            <a:off x="1880736" y="3815056"/>
            <a:ext cx="476250" cy="521970"/>
          </a:xfrm>
          <a:prstGeom prst="rect">
            <a:avLst/>
          </a:prstGeom>
          <a:noFill/>
        </p:spPr>
        <p:txBody>
          <a:bodyPr wrap="none" rtlCol="0">
            <a:spAutoFit/>
          </a:bodyPr>
          <a:lstStyle/>
          <a:p>
            <a:r>
              <a:rPr lang="en-US" sz="2800" b="1">
                <a:latin typeface="Cambria" panose="02040503050406030204" pitchFamily="18" charset="0"/>
              </a:rPr>
              <a:t>2.</a:t>
            </a:r>
            <a:endParaRPr lang="en-US" sz="2800" b="1">
              <a:latin typeface="Cambria" panose="02040503050406030204" pitchFamily="18" charset="0"/>
            </a:endParaRPr>
          </a:p>
        </p:txBody>
      </p:sp>
      <p:sp>
        <p:nvSpPr>
          <p:cNvPr id="34" name="Title 1"/>
          <p:cNvSpPr txBox="1"/>
          <p:nvPr/>
        </p:nvSpPr>
        <p:spPr>
          <a:xfrm>
            <a:off x="1602349" y="222421"/>
            <a:ext cx="879806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latin typeface="Cambria" panose="02040503050406030204"/>
                <a:ea typeface="Cambria" panose="02040503050406030204"/>
              </a:rPr>
              <a:t>Attack Improvement 2: </a:t>
            </a:r>
            <a:br>
              <a:rPr lang="en-US">
                <a:latin typeface="Cambria" panose="02040503050406030204"/>
                <a:ea typeface="Cambria" panose="02040503050406030204"/>
              </a:rPr>
            </a:br>
            <a:r>
              <a:rPr lang="en-US" sz="2800">
                <a:latin typeface="Cambria" panose="02040503050406030204"/>
                <a:ea typeface="Cambria" panose="02040503050406030204"/>
              </a:rPr>
              <a:t>Temperature-Dependent Trigger</a:t>
            </a:r>
            <a:endParaRPr lang="en-US" sz="2800">
              <a:latin typeface="Cambria" panose="02040503050406030204"/>
              <a:ea typeface="Cambria" panose="02040503050406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P spid="57" grpId="0"/>
      <p:bldP spid="6" grpId="0"/>
      <p:bldP spid="3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715469" y="4426129"/>
            <a:ext cx="8872139" cy="1198880"/>
          </a:xfrm>
          <a:prstGeom prst="rect">
            <a:avLst/>
          </a:prstGeom>
          <a:noFill/>
          <a:ln>
            <a:noFill/>
          </a:ln>
        </p:spPr>
        <p:txBody>
          <a:bodyPr wrap="square" rtlCol="0">
            <a:spAutoFit/>
          </a:bodyPr>
          <a:lstStyle/>
          <a:p>
            <a:r>
              <a:rPr lang="en-US" sz="2400" b="1">
                <a:solidFill>
                  <a:srgbClr val="C00000"/>
                </a:solidFill>
                <a:latin typeface="Cambria" panose="02040503050406030204" pitchFamily="18" charset="0"/>
              </a:rPr>
              <a:t>Reduces</a:t>
            </a:r>
            <a:r>
              <a:rPr lang="en-US" sz="2400">
                <a:latin typeface="Cambria" panose="02040503050406030204" pitchFamily="18" charset="0"/>
              </a:rPr>
              <a:t> the minimum activation count to induce a bit flip</a:t>
            </a:r>
            <a:r>
              <a:rPr lang="en-US" sz="2400" b="1">
                <a:solidFill>
                  <a:srgbClr val="8B278C"/>
                </a:solidFill>
                <a:latin typeface="Cambria" panose="02040503050406030204" pitchFamily="18" charset="0"/>
              </a:rPr>
              <a:t> </a:t>
            </a:r>
            <a:r>
              <a:rPr lang="en-US" sz="2400" b="1">
                <a:latin typeface="Cambria" panose="02040503050406030204" pitchFamily="18" charset="0"/>
              </a:rPr>
              <a:t>by 36% </a:t>
            </a:r>
            <a:endParaRPr lang="en-US" sz="2400" b="1">
              <a:latin typeface="Cambria" panose="02040503050406030204" pitchFamily="18" charset="0"/>
            </a:endParaRPr>
          </a:p>
          <a:p>
            <a:endParaRPr lang="en-US" sz="2400" b="1">
              <a:solidFill>
                <a:srgbClr val="C00000"/>
              </a:solidFill>
              <a:latin typeface="Cambria" panose="02040503050406030204" pitchFamily="18" charset="0"/>
            </a:endParaRPr>
          </a:p>
          <a:p>
            <a:r>
              <a:rPr lang="en-US" sz="2400" b="1">
                <a:solidFill>
                  <a:srgbClr val="C00000"/>
                </a:solidFill>
                <a:latin typeface="Cambria" panose="02040503050406030204" pitchFamily="18" charset="0"/>
              </a:rPr>
              <a:t>Bypasses defenses</a:t>
            </a:r>
            <a:r>
              <a:rPr lang="en-US" sz="2400" b="1">
                <a:latin typeface="Cambria" panose="02040503050406030204" pitchFamily="18" charset="0"/>
              </a:rPr>
              <a:t> </a:t>
            </a:r>
            <a:r>
              <a:rPr lang="en-US" sz="2400">
                <a:latin typeface="Cambria" panose="02040503050406030204" pitchFamily="18" charset="0"/>
              </a:rPr>
              <a:t>that do not account for this reduction</a:t>
            </a:r>
            <a:endParaRPr lang="en-US" sz="2400">
              <a:latin typeface="Cambria" panose="02040503050406030204" pitchFamily="18" charset="0"/>
            </a:endParaRPr>
          </a:p>
        </p:txBody>
      </p:sp>
      <p:grpSp>
        <p:nvGrpSpPr>
          <p:cNvPr id="89" name="Group 88"/>
          <p:cNvGrpSpPr/>
          <p:nvPr/>
        </p:nvGrpSpPr>
        <p:grpSpPr>
          <a:xfrm>
            <a:off x="1715470" y="1463317"/>
            <a:ext cx="6871970" cy="1038595"/>
            <a:chOff x="191470" y="984656"/>
            <a:chExt cx="6871970" cy="1038595"/>
          </a:xfrm>
        </p:grpSpPr>
        <p:grpSp>
          <p:nvGrpSpPr>
            <p:cNvPr id="16" name="Group 15"/>
            <p:cNvGrpSpPr/>
            <p:nvPr/>
          </p:nvGrpSpPr>
          <p:grpSpPr>
            <a:xfrm>
              <a:off x="294709" y="1607753"/>
              <a:ext cx="5721019" cy="368300"/>
              <a:chOff x="387458" y="1330013"/>
              <a:chExt cx="5721019" cy="368300"/>
            </a:xfrm>
          </p:grpSpPr>
          <p:cxnSp>
            <p:nvCxnSpPr>
              <p:cNvPr id="18" name="Straight Arrow Connector 17"/>
              <p:cNvCxnSpPr/>
              <p:nvPr/>
            </p:nvCxnSpPr>
            <p:spPr>
              <a:xfrm>
                <a:off x="387458" y="1514679"/>
                <a:ext cx="50371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24582" y="1330013"/>
                <a:ext cx="683895" cy="368300"/>
              </a:xfrm>
              <a:prstGeom prst="rect">
                <a:avLst/>
              </a:prstGeom>
              <a:noFill/>
            </p:spPr>
            <p:txBody>
              <a:bodyPr wrap="none" rtlCol="0">
                <a:spAutoFit/>
              </a:bodyPr>
              <a:lstStyle/>
              <a:p>
                <a:r>
                  <a:rPr lang="en-US">
                    <a:latin typeface="Cambria" panose="02040503050406030204" pitchFamily="18" charset="0"/>
                  </a:rPr>
                  <a:t>Time</a:t>
                </a:r>
                <a:endParaRPr lang="en-US">
                  <a:latin typeface="Cambria" panose="02040503050406030204" pitchFamily="18" charset="0"/>
                </a:endParaRPr>
              </a:p>
            </p:txBody>
          </p:sp>
        </p:grpSp>
        <p:grpSp>
          <p:nvGrpSpPr>
            <p:cNvPr id="26" name="Group 25"/>
            <p:cNvGrpSpPr/>
            <p:nvPr/>
          </p:nvGrpSpPr>
          <p:grpSpPr>
            <a:xfrm>
              <a:off x="327745" y="1561586"/>
              <a:ext cx="1165592" cy="461665"/>
              <a:chOff x="420494" y="1508934"/>
              <a:chExt cx="1165592" cy="461665"/>
            </a:xfrm>
          </p:grpSpPr>
          <p:sp>
            <p:nvSpPr>
              <p:cNvPr id="27" name="Rectangle 26"/>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endParaRPr lang="en-US" b="1">
                  <a:solidFill>
                    <a:schemeClr val="tx1"/>
                  </a:solidFill>
                  <a:latin typeface="Cambria" panose="02040503050406030204" pitchFamily="18" charset="0"/>
                </a:endParaRPr>
              </a:p>
            </p:txBody>
          </p:sp>
          <p:cxnSp>
            <p:nvCxnSpPr>
              <p:cNvPr id="32" name="Straight Connector 31"/>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040119" y="1561586"/>
              <a:ext cx="1168887" cy="461665"/>
              <a:chOff x="417199" y="1508934"/>
              <a:chExt cx="1168887" cy="461665"/>
            </a:xfrm>
          </p:grpSpPr>
          <p:sp>
            <p:nvSpPr>
              <p:cNvPr id="35" name="Rectangle 34"/>
              <p:cNvSpPr/>
              <p:nvPr/>
            </p:nvSpPr>
            <p:spPr>
              <a:xfrm>
                <a:off x="417199" y="1508934"/>
                <a:ext cx="1148289"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endParaRPr lang="en-US" b="1">
                  <a:solidFill>
                    <a:schemeClr val="tx1"/>
                  </a:solidFill>
                  <a:latin typeface="Cambria" panose="02040503050406030204" pitchFamily="18" charset="0"/>
                </a:endParaRPr>
              </a:p>
            </p:txBody>
          </p:sp>
          <p:cxnSp>
            <p:nvCxnSpPr>
              <p:cNvPr id="40" name="Straight Connector 39"/>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764595" y="1561586"/>
              <a:ext cx="1165592" cy="461665"/>
              <a:chOff x="420494" y="1508934"/>
              <a:chExt cx="1165592" cy="461665"/>
            </a:xfrm>
          </p:grpSpPr>
          <p:sp>
            <p:nvSpPr>
              <p:cNvPr id="43" name="Rectangle 42"/>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endParaRPr lang="en-US" b="1">
                  <a:solidFill>
                    <a:schemeClr val="tx1"/>
                  </a:solidFill>
                  <a:latin typeface="Cambria" panose="02040503050406030204" pitchFamily="18" charset="0"/>
                </a:endParaRPr>
              </a:p>
            </p:txBody>
          </p:sp>
          <p:cxnSp>
            <p:nvCxnSpPr>
              <p:cNvPr id="48" name="Straight Connector 47"/>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91470" y="984656"/>
              <a:ext cx="6871970" cy="460375"/>
            </a:xfrm>
            <a:prstGeom prst="rect">
              <a:avLst/>
            </a:prstGeom>
            <a:noFill/>
          </p:spPr>
          <p:txBody>
            <a:bodyPr wrap="none" rtlCol="0">
              <a:spAutoFit/>
            </a:bodyPr>
            <a:lstStyle/>
            <a:p>
              <a:r>
                <a:rPr lang="en-US" sz="2400">
                  <a:latin typeface="Cambria" panose="02040503050406030204" pitchFamily="18" charset="0"/>
                </a:rPr>
                <a:t>Activating aggressor rows as frequently as possible:</a:t>
              </a:r>
              <a:endParaRPr lang="en-US" sz="2400">
                <a:latin typeface="Cambria" panose="02040503050406030204" pitchFamily="18" charset="0"/>
              </a:endParaRPr>
            </a:p>
          </p:txBody>
        </p:sp>
      </p:grpSp>
      <p:grpSp>
        <p:nvGrpSpPr>
          <p:cNvPr id="90" name="Group 89"/>
          <p:cNvGrpSpPr/>
          <p:nvPr/>
        </p:nvGrpSpPr>
        <p:grpSpPr>
          <a:xfrm>
            <a:off x="1683226" y="2806374"/>
            <a:ext cx="6908165" cy="1079699"/>
            <a:chOff x="159226" y="2734934"/>
            <a:chExt cx="6908165" cy="1079699"/>
          </a:xfrm>
        </p:grpSpPr>
        <p:grpSp>
          <p:nvGrpSpPr>
            <p:cNvPr id="58" name="Group 57"/>
            <p:cNvGrpSpPr/>
            <p:nvPr/>
          </p:nvGrpSpPr>
          <p:grpSpPr>
            <a:xfrm>
              <a:off x="285934" y="3397802"/>
              <a:ext cx="5701691" cy="368300"/>
              <a:chOff x="387458" y="1394646"/>
              <a:chExt cx="5701691" cy="368300"/>
            </a:xfrm>
          </p:grpSpPr>
          <p:cxnSp>
            <p:nvCxnSpPr>
              <p:cNvPr id="59" name="Straight Arrow Connector 58"/>
              <p:cNvCxnSpPr/>
              <p:nvPr/>
            </p:nvCxnSpPr>
            <p:spPr>
              <a:xfrm>
                <a:off x="387458" y="1579312"/>
                <a:ext cx="50458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405254" y="1394646"/>
                <a:ext cx="683895" cy="368300"/>
              </a:xfrm>
              <a:prstGeom prst="rect">
                <a:avLst/>
              </a:prstGeom>
              <a:noFill/>
            </p:spPr>
            <p:txBody>
              <a:bodyPr wrap="none" rtlCol="0">
                <a:spAutoFit/>
              </a:bodyPr>
              <a:lstStyle/>
              <a:p>
                <a:r>
                  <a:rPr lang="en-US">
                    <a:latin typeface="Cambria" panose="02040503050406030204" pitchFamily="18" charset="0"/>
                  </a:rPr>
                  <a:t>Time</a:t>
                </a:r>
                <a:endParaRPr lang="en-US">
                  <a:latin typeface="Cambria" panose="02040503050406030204" pitchFamily="18" charset="0"/>
                </a:endParaRPr>
              </a:p>
            </p:txBody>
          </p:sp>
        </p:grpSp>
        <p:grpSp>
          <p:nvGrpSpPr>
            <p:cNvPr id="61" name="Group 60"/>
            <p:cNvGrpSpPr/>
            <p:nvPr/>
          </p:nvGrpSpPr>
          <p:grpSpPr>
            <a:xfrm>
              <a:off x="318970" y="3351635"/>
              <a:ext cx="2151551" cy="461665"/>
              <a:chOff x="420494" y="1573567"/>
              <a:chExt cx="2151551" cy="461665"/>
            </a:xfrm>
          </p:grpSpPr>
          <p:sp>
            <p:nvSpPr>
              <p:cNvPr id="62" name="Rectangle 61"/>
              <p:cNvSpPr/>
              <p:nvPr/>
            </p:nvSpPr>
            <p:spPr>
              <a:xfrm>
                <a:off x="453531" y="1573567"/>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endParaRPr lang="en-US" b="1">
                  <a:solidFill>
                    <a:schemeClr val="tx1"/>
                  </a:solidFill>
                  <a:latin typeface="Cambria" panose="02040503050406030204" pitchFamily="18" charset="0"/>
                </a:endParaRPr>
              </a:p>
            </p:txBody>
          </p:sp>
          <p:cxnSp>
            <p:nvCxnSpPr>
              <p:cNvPr id="67" name="Straight Connector 66"/>
              <p:cNvCxnSpPr/>
              <p:nvPr/>
            </p:nvCxnSpPr>
            <p:spPr>
              <a:xfrm>
                <a:off x="2572045"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2924249" y="3352968"/>
              <a:ext cx="2135438" cy="461665"/>
              <a:chOff x="420494" y="1573567"/>
              <a:chExt cx="2135438" cy="461665"/>
            </a:xfrm>
          </p:grpSpPr>
          <p:sp>
            <p:nvSpPr>
              <p:cNvPr id="70" name="Rectangle 69"/>
              <p:cNvSpPr/>
              <p:nvPr/>
            </p:nvSpPr>
            <p:spPr>
              <a:xfrm>
                <a:off x="453532" y="1573567"/>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endParaRPr lang="en-US" b="1">
                  <a:solidFill>
                    <a:schemeClr val="tx1"/>
                  </a:solidFill>
                  <a:latin typeface="Cambria" panose="02040503050406030204" pitchFamily="18" charset="0"/>
                </a:endParaRPr>
              </a:p>
            </p:txBody>
          </p:sp>
          <p:cxnSp>
            <p:nvCxnSpPr>
              <p:cNvPr id="75" name="Straight Connector 74"/>
              <p:cNvCxnSpPr/>
              <p:nvPr/>
            </p:nvCxnSpPr>
            <p:spPr>
              <a:xfrm>
                <a:off x="2555932"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5" name="TextBox 84"/>
            <p:cNvSpPr txBox="1"/>
            <p:nvPr/>
          </p:nvSpPr>
          <p:spPr>
            <a:xfrm>
              <a:off x="159226" y="2734934"/>
              <a:ext cx="6908165" cy="460375"/>
            </a:xfrm>
            <a:prstGeom prst="rect">
              <a:avLst/>
            </a:prstGeom>
            <a:noFill/>
          </p:spPr>
          <p:txBody>
            <a:bodyPr wrap="none" rtlCol="0">
              <a:spAutoFit/>
            </a:bodyPr>
            <a:lstStyle/>
            <a:p>
              <a:r>
                <a:rPr lang="en-US" sz="2400">
                  <a:latin typeface="Cambria" panose="02040503050406030204" pitchFamily="18" charset="0"/>
                </a:rPr>
                <a:t>Keeping the aggressor rows active for a longer time:</a:t>
              </a:r>
              <a:endParaRPr lang="en-US" sz="2400">
                <a:latin typeface="Cambria" panose="02040503050406030204" pitchFamily="18" charset="0"/>
              </a:endParaRPr>
            </a:p>
          </p:txBody>
        </p:sp>
      </p:grpSp>
      <p:grpSp>
        <p:nvGrpSpPr>
          <p:cNvPr id="91" name="Group 90"/>
          <p:cNvGrpSpPr/>
          <p:nvPr/>
        </p:nvGrpSpPr>
        <p:grpSpPr>
          <a:xfrm>
            <a:off x="7921985" y="3301832"/>
            <a:ext cx="2072495" cy="753785"/>
            <a:chOff x="6403658" y="1497096"/>
            <a:chExt cx="1786343" cy="753785"/>
          </a:xfrm>
        </p:grpSpPr>
        <p:cxnSp>
          <p:nvCxnSpPr>
            <p:cNvPr id="7" name="Straight Arrow Connector 6"/>
            <p:cNvCxnSpPr/>
            <p:nvPr/>
          </p:nvCxnSpPr>
          <p:spPr>
            <a:xfrm>
              <a:off x="6403658" y="1541281"/>
              <a:ext cx="0" cy="7096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12649" y="1497096"/>
              <a:ext cx="1677352" cy="706755"/>
            </a:xfrm>
            <a:prstGeom prst="rect">
              <a:avLst/>
            </a:prstGeom>
            <a:noFill/>
          </p:spPr>
          <p:txBody>
            <a:bodyPr wrap="square" rtlCol="0">
              <a:spAutoFit/>
            </a:bodyPr>
            <a:lstStyle/>
            <a:p>
              <a:r>
                <a:rPr lang="en-US" sz="2000" b="1">
                  <a:solidFill>
                    <a:srgbClr val="C00000"/>
                  </a:solidFill>
                  <a:latin typeface="Cambria" panose="02040503050406030204" pitchFamily="18" charset="0"/>
                </a:rPr>
                <a:t>36% reduction </a:t>
              </a:r>
              <a:br>
                <a:rPr lang="en-US" sz="2000" b="1">
                  <a:solidFill>
                    <a:srgbClr val="C00000"/>
                  </a:solidFill>
                  <a:latin typeface="Cambria" panose="02040503050406030204" pitchFamily="18" charset="0"/>
                </a:rPr>
              </a:br>
              <a:r>
                <a:rPr lang="en-US" sz="2000" b="1">
                  <a:solidFill>
                    <a:srgbClr val="C00000"/>
                  </a:solidFill>
                  <a:latin typeface="Cambria" panose="02040503050406030204" pitchFamily="18" charset="0"/>
                </a:rPr>
                <a:t>in </a:t>
              </a:r>
              <a:r>
                <a:rPr lang="en-US" sz="2000" b="1" i="1" err="1">
                  <a:solidFill>
                    <a:srgbClr val="C00000"/>
                  </a:solidFill>
                  <a:latin typeface="Cambria" panose="02040503050406030204" pitchFamily="18" charset="0"/>
                </a:rPr>
                <a:t>HC</a:t>
              </a:r>
              <a:r>
                <a:rPr lang="en-US" sz="2000" b="1" i="1" baseline="-25000" err="1">
                  <a:solidFill>
                    <a:srgbClr val="C00000"/>
                  </a:solidFill>
                  <a:latin typeface="Cambria" panose="02040503050406030204" pitchFamily="18" charset="0"/>
                </a:rPr>
                <a:t>first</a:t>
              </a:r>
              <a:endParaRPr lang="en-US" sz="2000" b="1" i="1" baseline="-25000">
                <a:solidFill>
                  <a:srgbClr val="C00000"/>
                </a:solidFill>
                <a:latin typeface="Cambria" panose="02040503050406030204" pitchFamily="18" charset="0"/>
              </a:endParaRPr>
            </a:p>
          </p:txBody>
        </p:sp>
      </p:grpSp>
      <p:sp>
        <p:nvSpPr>
          <p:cNvPr id="50" name="Title 1"/>
          <p:cNvSpPr txBox="1"/>
          <p:nvPr/>
        </p:nvSpPr>
        <p:spPr>
          <a:xfrm>
            <a:off x="1602349" y="222421"/>
            <a:ext cx="879806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solidFill>
                  <a:srgbClr val="4472C4">
                    <a:lumMod val="75000"/>
                  </a:srgbClr>
                </a:solidFill>
                <a:latin typeface="Cambria" panose="02040503050406030204"/>
                <a:ea typeface="Cambria" panose="02040503050406030204"/>
              </a:rPr>
              <a:t>Attack Improvement 3: </a:t>
            </a:r>
            <a:br>
              <a:rPr lang="en-US">
                <a:solidFill>
                  <a:srgbClr val="4472C4">
                    <a:lumMod val="75000"/>
                  </a:srgbClr>
                </a:solidFill>
                <a:latin typeface="Cambria" panose="02040503050406030204"/>
                <a:ea typeface="Cambria" panose="02040503050406030204"/>
              </a:rPr>
            </a:br>
            <a:r>
              <a:rPr lang="en-US" sz="2800">
                <a:solidFill>
                  <a:srgbClr val="4472C4">
                    <a:lumMod val="75000"/>
                  </a:srgbClr>
                </a:solidFill>
                <a:latin typeface="Cambria" panose="02040503050406030204"/>
                <a:ea typeface="Cambria" panose="02040503050406030204"/>
              </a:rPr>
              <a:t>Bypassing Defenses with Aggressor Row Active Time</a:t>
            </a:r>
            <a:endParaRPr lang="en-US">
              <a:latin typeface="Cambria" panose="02040503050406030204"/>
              <a:ea typeface="Cambria" panose="02040503050406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991" y="50573"/>
            <a:ext cx="6915118" cy="762709"/>
          </a:xfrm>
        </p:spPr>
        <p:txBody>
          <a:bodyPr/>
          <a:lstStyle/>
          <a:p>
            <a:r>
              <a:rPr lang="en-US">
                <a:solidFill>
                  <a:schemeClr val="accent1"/>
                </a:solidFill>
                <a:effectLst>
                  <a:outerShdw blurRad="38100" dist="25400" dir="5400000" algn="ctr" rotWithShape="0">
                    <a:srgbClr val="6E747A">
                      <a:alpha val="43000"/>
                    </a:srgbClr>
                  </a:outerShdw>
                </a:effectLst>
              </a:rPr>
              <a:t>Defense Improvements</a:t>
            </a:r>
            <a:endParaRPr lang="en-US">
              <a:solidFill>
                <a:schemeClr val="accent1"/>
              </a:solidFill>
              <a:effectLst>
                <a:outerShdw blurRad="38100" dist="25400" dir="5400000" algn="ctr" rotWithShape="0">
                  <a:srgbClr val="6E747A">
                    <a:alpha val="43000"/>
                  </a:srgbClr>
                </a:outerShdw>
              </a:effectLst>
            </a:endParaRPr>
          </a:p>
        </p:txBody>
      </p:sp>
      <p:sp>
        <p:nvSpPr>
          <p:cNvPr id="3" name="TextBox 2"/>
          <p:cNvSpPr txBox="1"/>
          <p:nvPr/>
        </p:nvSpPr>
        <p:spPr>
          <a:xfrm>
            <a:off x="1692402" y="772555"/>
            <a:ext cx="8975598" cy="5662295"/>
          </a:xfrm>
          <a:prstGeom prst="rect">
            <a:avLst/>
          </a:prstGeom>
          <a:noFill/>
        </p:spPr>
        <p:txBody>
          <a:bodyPr wrap="square" rtlCol="0">
            <a:spAutoFit/>
          </a:bodyPr>
          <a:lstStyle/>
          <a:p>
            <a:pPr marL="179705" indent="-179705">
              <a:buClr>
                <a:schemeClr val="tx1"/>
              </a:buClr>
              <a:buFont typeface="Arial" panose="020B0604020202020204" pitchFamily="34" charset="0"/>
              <a:buChar char="•"/>
            </a:pPr>
            <a:r>
              <a:rPr lang="en-US" sz="2000" b="1">
                <a:latin typeface="Cambria" panose="02040503050406030204" pitchFamily="18" charset="0"/>
              </a:rPr>
              <a:t>Example 1: Leveraging the variation across DRAM rows</a:t>
            </a:r>
            <a:endParaRPr lang="en-US" sz="2000" b="1">
              <a:latin typeface="Cambria" panose="02040503050406030204" pitchFamily="18" charset="0"/>
            </a:endParaRPr>
          </a:p>
          <a:p>
            <a:pPr marL="636905" lvl="1" indent="-179705">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905" lvl="1" indent="-179705">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905" lvl="1" indent="-179705">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905" lvl="1" indent="-179705">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905" lvl="1" indent="-179705">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905" lvl="1" indent="-179705">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lvl="2">
              <a:spcAft>
                <a:spcPts val="600"/>
              </a:spcAft>
              <a:buClr>
                <a:schemeClr val="tx1"/>
              </a:buClr>
            </a:pPr>
            <a:endParaRPr lang="en-US" sz="1100" b="1">
              <a:solidFill>
                <a:schemeClr val="accent2">
                  <a:lumMod val="75000"/>
                </a:schemeClr>
              </a:solidFill>
              <a:latin typeface="Cambria" panose="02040503050406030204" pitchFamily="18" charset="0"/>
            </a:endParaRPr>
          </a:p>
          <a:p>
            <a:pPr lvl="2">
              <a:spcAft>
                <a:spcPts val="600"/>
              </a:spcAft>
              <a:buClr>
                <a:schemeClr val="tx1"/>
              </a:buClr>
            </a:pPr>
            <a:endParaRPr lang="en-US" sz="2800" b="1">
              <a:solidFill>
                <a:schemeClr val="accent2">
                  <a:lumMod val="75000"/>
                </a:schemeClr>
              </a:solidFill>
              <a:latin typeface="Cambria" panose="02040503050406030204" pitchFamily="18" charset="0"/>
            </a:endParaRPr>
          </a:p>
          <a:p>
            <a:pPr marL="179705" indent="-179705">
              <a:spcAft>
                <a:spcPts val="600"/>
              </a:spcAft>
              <a:buClr>
                <a:schemeClr val="tx1"/>
              </a:buClr>
              <a:buFont typeface="Arial" panose="020B0604020202020204" pitchFamily="34" charset="0"/>
              <a:buChar char="•"/>
            </a:pPr>
            <a:r>
              <a:rPr lang="en-US" sz="2000" b="1">
                <a:latin typeface="Cambria" panose="02040503050406030204" pitchFamily="18" charset="0"/>
              </a:rPr>
              <a:t>Example 2: Leveraging the variation with temperature</a:t>
            </a:r>
            <a:endParaRPr lang="en-US" sz="2000" b="1">
              <a:latin typeface="Cambria" panose="02040503050406030204" pitchFamily="18" charset="0"/>
            </a:endParaRPr>
          </a:p>
          <a:p>
            <a:pPr marL="636905" lvl="1" indent="-179705">
              <a:spcAft>
                <a:spcPts val="600"/>
              </a:spcAft>
              <a:buClr>
                <a:schemeClr val="tx1"/>
              </a:buClr>
              <a:buFont typeface="Arial" panose="020B0604020202020204" pitchFamily="34" charset="0"/>
              <a:buChar char="•"/>
            </a:pPr>
            <a:r>
              <a:rPr lang="en-US">
                <a:latin typeface="Cambria" panose="02040503050406030204" pitchFamily="18" charset="0"/>
              </a:rPr>
              <a:t>A DRAM cell experiences </a:t>
            </a:r>
            <a:r>
              <a:rPr lang="en-US" b="1">
                <a:solidFill>
                  <a:srgbClr val="C00000"/>
                </a:solidFill>
                <a:latin typeface="Cambria" panose="02040503050406030204" pitchFamily="18" charset="0"/>
              </a:rPr>
              <a:t>bit flips </a:t>
            </a:r>
            <a:r>
              <a:rPr lang="en-US">
                <a:latin typeface="Cambria" panose="02040503050406030204" pitchFamily="18" charset="0"/>
              </a:rPr>
              <a:t>within </a:t>
            </a:r>
            <a:r>
              <a:rPr lang="en-US" b="1">
                <a:latin typeface="Cambria" panose="02040503050406030204" pitchFamily="18" charset="0"/>
              </a:rPr>
              <a:t>a bounded temperature range</a:t>
            </a:r>
            <a:endParaRPr lang="en-US" b="1">
              <a:latin typeface="Cambria" panose="02040503050406030204" pitchFamily="18" charset="0"/>
            </a:endParaRPr>
          </a:p>
          <a:p>
            <a:pPr marL="636905" lvl="1" indent="-179705">
              <a:spcAft>
                <a:spcPts val="600"/>
              </a:spcAft>
              <a:buClr>
                <a:schemeClr val="tx1"/>
              </a:buClr>
              <a:buFont typeface="Arial" panose="020B0604020202020204" pitchFamily="34" charset="0"/>
              <a:buChar char="•"/>
            </a:pPr>
            <a:endParaRPr lang="en-US" sz="2000">
              <a:latin typeface="Cambria" panose="02040503050406030204" pitchFamily="18" charset="0"/>
            </a:endParaRPr>
          </a:p>
          <a:p>
            <a:pPr marL="636905" lvl="1" indent="-179705">
              <a:spcAft>
                <a:spcPts val="600"/>
              </a:spcAft>
              <a:buClr>
                <a:schemeClr val="tx1"/>
              </a:buClr>
              <a:buFont typeface="Arial" panose="020B0604020202020204" pitchFamily="34" charset="0"/>
              <a:buChar char="•"/>
            </a:pPr>
            <a:endParaRPr lang="en-US" sz="1100">
              <a:latin typeface="Cambria" panose="02040503050406030204" pitchFamily="18" charset="0"/>
            </a:endParaRPr>
          </a:p>
          <a:p>
            <a:pPr marL="636905" lvl="1" indent="-179705">
              <a:spcAft>
                <a:spcPts val="600"/>
              </a:spcAft>
              <a:buClr>
                <a:schemeClr val="tx1"/>
              </a:buClr>
              <a:buFont typeface="Arial" panose="020B0604020202020204" pitchFamily="34" charset="0"/>
              <a:buChar char="•"/>
            </a:pPr>
            <a:endParaRPr lang="en-US" sz="1100">
              <a:latin typeface="Cambria" panose="02040503050406030204" pitchFamily="18" charset="0"/>
            </a:endParaRPr>
          </a:p>
          <a:p>
            <a:pPr marL="636905" lvl="1" indent="-179705">
              <a:spcAft>
                <a:spcPts val="600"/>
              </a:spcAft>
              <a:buClr>
                <a:schemeClr val="tx1"/>
              </a:buClr>
              <a:buFont typeface="Arial" panose="020B0604020202020204" pitchFamily="34" charset="0"/>
              <a:buChar char="•"/>
            </a:pPr>
            <a:r>
              <a:rPr lang="en-US">
                <a:latin typeface="Cambria" panose="02040503050406030204" pitchFamily="18" charset="0"/>
              </a:rPr>
              <a:t>A row can be</a:t>
            </a:r>
            <a:r>
              <a:rPr lang="en-US" b="1">
                <a:latin typeface="Cambria" panose="02040503050406030204" pitchFamily="18" charset="0"/>
              </a:rPr>
              <a:t> </a:t>
            </a:r>
            <a:r>
              <a:rPr lang="en-US" b="1">
                <a:solidFill>
                  <a:srgbClr val="0070C0"/>
                </a:solidFill>
                <a:latin typeface="Cambria" panose="02040503050406030204" pitchFamily="18" charset="0"/>
              </a:rPr>
              <a:t>disabled</a:t>
            </a:r>
            <a:r>
              <a:rPr lang="en-US" b="1">
                <a:latin typeface="Cambria" panose="02040503050406030204" pitchFamily="18" charset="0"/>
              </a:rPr>
              <a:t> </a:t>
            </a:r>
            <a:r>
              <a:rPr lang="en-US">
                <a:latin typeface="Cambria" panose="02040503050406030204" pitchFamily="18" charset="0"/>
              </a:rPr>
              <a:t>within</a:t>
            </a:r>
            <a:r>
              <a:rPr lang="en-US" b="1">
                <a:solidFill>
                  <a:srgbClr val="C00000"/>
                </a:solidFill>
                <a:latin typeface="Cambria" panose="02040503050406030204" pitchFamily="18" charset="0"/>
              </a:rPr>
              <a:t> </a:t>
            </a:r>
            <a:r>
              <a:rPr lang="en-US">
                <a:latin typeface="Cambria" panose="02040503050406030204" pitchFamily="18" charset="0"/>
              </a:rPr>
              <a:t>the</a:t>
            </a:r>
            <a:r>
              <a:rPr lang="en-US" b="1">
                <a:solidFill>
                  <a:srgbClr val="C00000"/>
                </a:solidFill>
                <a:latin typeface="Cambria" panose="02040503050406030204" pitchFamily="18" charset="0"/>
              </a:rPr>
              <a:t> </a:t>
            </a:r>
            <a:r>
              <a:rPr lang="en-US">
                <a:latin typeface="Cambria" panose="02040503050406030204" pitchFamily="18" charset="0"/>
              </a:rPr>
              <a:t>row’s</a:t>
            </a:r>
            <a:r>
              <a:rPr lang="en-US" b="1">
                <a:solidFill>
                  <a:srgbClr val="C00000"/>
                </a:solidFill>
                <a:latin typeface="Cambria" panose="02040503050406030204" pitchFamily="18" charset="0"/>
              </a:rPr>
              <a:t> </a:t>
            </a:r>
            <a:r>
              <a:rPr lang="en-US" b="1">
                <a:latin typeface="Cambria" panose="02040503050406030204" pitchFamily="18" charset="0"/>
              </a:rPr>
              <a:t>vulnerable temperature range</a:t>
            </a:r>
            <a:endParaRPr lang="en-US" b="1">
              <a:latin typeface="Cambria" panose="02040503050406030204" pitchFamily="18" charset="0"/>
            </a:endParaRPr>
          </a:p>
          <a:p>
            <a:pPr lvl="1">
              <a:spcAft>
                <a:spcPts val="600"/>
              </a:spcAft>
              <a:buClr>
                <a:schemeClr val="tx1"/>
              </a:buClr>
            </a:pPr>
            <a:endParaRPr lang="en-US" sz="2000" b="1">
              <a:latin typeface="Cambria" panose="02040503050406030204" pitchFamily="18" charset="0"/>
            </a:endParaRPr>
          </a:p>
          <a:p>
            <a:pPr marL="636905" lvl="1" indent="-179705">
              <a:spcAft>
                <a:spcPts val="600"/>
              </a:spcAft>
              <a:buClr>
                <a:schemeClr val="tx1"/>
              </a:buClr>
              <a:buFont typeface="Arial" panose="020B0604020202020204" pitchFamily="34" charset="0"/>
              <a:buChar char="•"/>
            </a:pPr>
            <a:endParaRPr lang="en-US" sz="2000" b="1">
              <a:latin typeface="Cambria" panose="02040503050406030204" pitchFamily="18" charset="0"/>
            </a:endParaRPr>
          </a:p>
        </p:txBody>
      </p:sp>
      <p:grpSp>
        <p:nvGrpSpPr>
          <p:cNvPr id="12" name="Group 11"/>
          <p:cNvGrpSpPr/>
          <p:nvPr/>
        </p:nvGrpSpPr>
        <p:grpSpPr>
          <a:xfrm>
            <a:off x="2352111" y="4342984"/>
            <a:ext cx="7820538" cy="763180"/>
            <a:chOff x="567298" y="3693104"/>
            <a:chExt cx="7820538" cy="763180"/>
          </a:xfrm>
        </p:grpSpPr>
        <p:cxnSp>
          <p:nvCxnSpPr>
            <p:cNvPr id="16" name="Straight Arrow Connector 15"/>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endParaRPr lang="en-US" b="1">
                <a:solidFill>
                  <a:srgbClr val="C00000"/>
                </a:solidFill>
                <a:latin typeface="Cambria" panose="02040503050406030204" pitchFamily="18" charset="0"/>
              </a:endParaRPr>
            </a:p>
          </p:txBody>
        </p:sp>
        <p:cxnSp>
          <p:nvCxnSpPr>
            <p:cNvPr id="21" name="Straight Connector 20"/>
            <p:cNvCxnSpPr/>
            <p:nvPr/>
          </p:nvCxnSpPr>
          <p:spPr>
            <a:xfrm>
              <a:off x="6036350" y="383160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39401" y="4087984"/>
              <a:ext cx="1448435" cy="368300"/>
            </a:xfrm>
            <a:prstGeom prst="rect">
              <a:avLst/>
            </a:prstGeom>
            <a:noFill/>
          </p:spPr>
          <p:txBody>
            <a:bodyPr wrap="none" rtlCol="0">
              <a:spAutoFit/>
            </a:bodyPr>
            <a:lstStyle/>
            <a:p>
              <a:r>
                <a:rPr lang="en-US">
                  <a:latin typeface="Cambria" panose="02040503050406030204" pitchFamily="18" charset="0"/>
                </a:rPr>
                <a:t>Temperature</a:t>
              </a:r>
              <a:endParaRPr lang="en-US">
                <a:latin typeface="Cambria" panose="02040503050406030204" pitchFamily="18" charset="0"/>
              </a:endParaRPr>
            </a:p>
          </p:txBody>
        </p:sp>
        <p:sp>
          <p:nvSpPr>
            <p:cNvPr id="23" name="TextBox 22"/>
            <p:cNvSpPr txBox="1"/>
            <p:nvPr/>
          </p:nvSpPr>
          <p:spPr>
            <a:xfrm>
              <a:off x="6115489" y="3694132"/>
              <a:ext cx="1218565" cy="368300"/>
            </a:xfrm>
            <a:prstGeom prst="rect">
              <a:avLst/>
            </a:prstGeom>
            <a:noFill/>
          </p:spPr>
          <p:txBody>
            <a:bodyPr wrap="none" rtlCol="0">
              <a:spAutoFit/>
            </a:bodyPr>
            <a:lstStyle/>
            <a:p>
              <a:r>
                <a:rPr lang="en-US">
                  <a:latin typeface="Cambria" panose="02040503050406030204" pitchFamily="18" charset="0"/>
                </a:rPr>
                <a:t>no bit flips</a:t>
              </a:r>
              <a:endParaRPr lang="en-US">
                <a:latin typeface="Cambria" panose="02040503050406030204" pitchFamily="18" charset="0"/>
              </a:endParaRPr>
            </a:p>
          </p:txBody>
        </p:sp>
        <p:cxnSp>
          <p:nvCxnSpPr>
            <p:cNvPr id="26" name="Straight Connector 25"/>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67298" y="3693104"/>
              <a:ext cx="1218565" cy="368300"/>
            </a:xfrm>
            <a:prstGeom prst="rect">
              <a:avLst/>
            </a:prstGeom>
            <a:noFill/>
          </p:spPr>
          <p:txBody>
            <a:bodyPr wrap="none" rtlCol="0">
              <a:spAutoFit/>
            </a:bodyPr>
            <a:lstStyle/>
            <a:p>
              <a:r>
                <a:rPr lang="en-US">
                  <a:latin typeface="Cambria" panose="02040503050406030204" pitchFamily="18" charset="0"/>
                </a:rPr>
                <a:t>no bit flips</a:t>
              </a:r>
              <a:endParaRPr lang="en-US">
                <a:latin typeface="Cambria" panose="02040503050406030204" pitchFamily="18" charset="0"/>
              </a:endParaRPr>
            </a:p>
          </p:txBody>
        </p:sp>
      </p:grpSp>
      <p:grpSp>
        <p:nvGrpSpPr>
          <p:cNvPr id="13" name="Group 12"/>
          <p:cNvGrpSpPr/>
          <p:nvPr/>
        </p:nvGrpSpPr>
        <p:grpSpPr>
          <a:xfrm>
            <a:off x="2444851" y="5636803"/>
            <a:ext cx="7741400" cy="634990"/>
            <a:chOff x="646436" y="4434606"/>
            <a:chExt cx="7741400" cy="634990"/>
          </a:xfrm>
        </p:grpSpPr>
        <p:cxnSp>
          <p:nvCxnSpPr>
            <p:cNvPr id="40" name="Straight Arrow Connector 39"/>
            <p:cNvCxnSpPr/>
            <p:nvPr/>
          </p:nvCxnSpPr>
          <p:spPr>
            <a:xfrm>
              <a:off x="646436" y="4665439"/>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224243" y="4438570"/>
              <a:ext cx="2268985" cy="451351"/>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60"/>
                </a:lnSpc>
              </a:pPr>
              <a:r>
                <a:rPr lang="en-US" sz="1600" b="1">
                  <a:solidFill>
                    <a:srgbClr val="0070C0"/>
                  </a:solidFill>
                  <a:latin typeface="Cambria" panose="02040503050406030204" pitchFamily="18" charset="0"/>
                </a:rPr>
                <a:t>Disable </a:t>
              </a:r>
              <a:r>
                <a:rPr lang="en-US" sz="1600" b="1" err="1">
                  <a:solidFill>
                    <a:srgbClr val="0070C0"/>
                  </a:solidFill>
                  <a:latin typeface="Cambria" panose="02040503050406030204" pitchFamily="18" charset="0"/>
                </a:rPr>
                <a:t>RowA</a:t>
              </a:r>
              <a:endParaRPr lang="en-US" sz="1600" b="1">
                <a:solidFill>
                  <a:srgbClr val="0070C0"/>
                </a:solidFill>
                <a:latin typeface="Cambria" panose="02040503050406030204" pitchFamily="18" charset="0"/>
              </a:endParaRPr>
            </a:p>
          </p:txBody>
        </p:sp>
        <p:sp>
          <p:nvSpPr>
            <p:cNvPr id="43" name="TextBox 42"/>
            <p:cNvSpPr txBox="1"/>
            <p:nvPr/>
          </p:nvSpPr>
          <p:spPr>
            <a:xfrm>
              <a:off x="6939401" y="4701296"/>
              <a:ext cx="1448435" cy="368300"/>
            </a:xfrm>
            <a:prstGeom prst="rect">
              <a:avLst/>
            </a:prstGeom>
            <a:noFill/>
          </p:spPr>
          <p:txBody>
            <a:bodyPr wrap="none" rtlCol="0">
              <a:spAutoFit/>
            </a:bodyPr>
            <a:lstStyle/>
            <a:p>
              <a:r>
                <a:rPr lang="en-US">
                  <a:latin typeface="Cambria" panose="02040503050406030204" pitchFamily="18" charset="0"/>
                </a:rPr>
                <a:t>Temperature</a:t>
              </a:r>
              <a:endParaRPr lang="en-US">
                <a:latin typeface="Cambria" panose="02040503050406030204" pitchFamily="18" charset="0"/>
              </a:endParaRPr>
            </a:p>
          </p:txBody>
        </p:sp>
        <p:cxnSp>
          <p:nvCxnSpPr>
            <p:cNvPr id="46" name="Straight Connector 45"/>
            <p:cNvCxnSpPr/>
            <p:nvPr/>
          </p:nvCxnSpPr>
          <p:spPr>
            <a:xfrm>
              <a:off x="1189346"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510530"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229695" y="4438570"/>
              <a:ext cx="2274536" cy="451351"/>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60"/>
                </a:lnSpc>
              </a:pPr>
              <a:r>
                <a:rPr lang="en-US" sz="1600" b="1">
                  <a:solidFill>
                    <a:srgbClr val="0070C0"/>
                  </a:solidFill>
                  <a:latin typeface="Cambria" panose="02040503050406030204" pitchFamily="18" charset="0"/>
                </a:rPr>
                <a:t>Disable </a:t>
              </a:r>
              <a:r>
                <a:rPr lang="en-US" sz="1600" b="1" err="1">
                  <a:solidFill>
                    <a:srgbClr val="0070C0"/>
                  </a:solidFill>
                  <a:latin typeface="Cambria" panose="02040503050406030204" pitchFamily="18" charset="0"/>
                </a:rPr>
                <a:t>RowB</a:t>
              </a:r>
              <a:endParaRPr lang="en-US" sz="1600" b="1">
                <a:solidFill>
                  <a:srgbClr val="0070C0"/>
                </a:solidFill>
                <a:latin typeface="Cambria" panose="02040503050406030204" pitchFamily="18" charset="0"/>
              </a:endParaRPr>
            </a:p>
          </p:txBody>
        </p:sp>
        <p:cxnSp>
          <p:nvCxnSpPr>
            <p:cNvPr id="54" name="Straight Connector 53"/>
            <p:cNvCxnSpPr/>
            <p:nvPr/>
          </p:nvCxnSpPr>
          <p:spPr>
            <a:xfrm>
              <a:off x="4194798"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530273"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6051588" y="2247826"/>
            <a:ext cx="3323590" cy="645160"/>
          </a:xfrm>
          <a:prstGeom prst="rect">
            <a:avLst/>
          </a:prstGeom>
          <a:noFill/>
        </p:spPr>
        <p:txBody>
          <a:bodyPr wrap="none" rtlCol="0">
            <a:spAutoFit/>
          </a:bodyPr>
          <a:lstStyle/>
          <a:p>
            <a:r>
              <a:rPr lang="en-US" b="1">
                <a:solidFill>
                  <a:schemeClr val="accent2">
                    <a:lumMod val="75000"/>
                  </a:schemeClr>
                </a:solidFill>
                <a:latin typeface="Cambria" panose="02040503050406030204" pitchFamily="18" charset="0"/>
              </a:rPr>
              <a:t>80% area reduction</a:t>
            </a:r>
            <a:br>
              <a:rPr lang="en-US" b="1">
                <a:solidFill>
                  <a:schemeClr val="accent2">
                    <a:lumMod val="75000"/>
                  </a:schemeClr>
                </a:solidFill>
                <a:latin typeface="Cambria" panose="02040503050406030204" pitchFamily="18" charset="0"/>
              </a:rPr>
            </a:br>
            <a:r>
              <a:rPr lang="en-US">
                <a:solidFill>
                  <a:schemeClr val="accent2">
                    <a:lumMod val="75000"/>
                  </a:schemeClr>
                </a:solidFill>
                <a:latin typeface="Cambria" panose="02040503050406030204" pitchFamily="18" charset="0"/>
              </a:rPr>
              <a:t>for Graphene </a:t>
            </a:r>
            <a:r>
              <a:rPr lang="en-US">
                <a:solidFill>
                  <a:schemeClr val="accent2">
                    <a:lumMod val="75000"/>
                  </a:schemeClr>
                </a:solidFill>
                <a:latin typeface="Cambria" panose="02040503050406030204" pitchFamily="18" charset="0"/>
                <a:ea typeface="Cambria" panose="02040503050406030204"/>
                <a:cs typeface="Calibri" panose="020F0502020204030204"/>
              </a:rPr>
              <a:t>[Park+, MICRO'20]</a:t>
            </a:r>
            <a:endParaRPr lang="en-US" b="1">
              <a:solidFill>
                <a:schemeClr val="accent2">
                  <a:lumMod val="75000"/>
                </a:schemeClr>
              </a:solidFill>
              <a:latin typeface="Cambria" panose="02040503050406030204" pitchFamily="18" charset="0"/>
            </a:endParaRPr>
          </a:p>
        </p:txBody>
      </p:sp>
      <p:sp>
        <p:nvSpPr>
          <p:cNvPr id="10" name="TextBox 9"/>
          <p:cNvSpPr txBox="1"/>
          <p:nvPr/>
        </p:nvSpPr>
        <p:spPr>
          <a:xfrm>
            <a:off x="6047186" y="1662314"/>
            <a:ext cx="3950335" cy="645160"/>
          </a:xfrm>
          <a:prstGeom prst="rect">
            <a:avLst/>
          </a:prstGeom>
          <a:noFill/>
        </p:spPr>
        <p:txBody>
          <a:bodyPr wrap="none" rtlCol="0">
            <a:spAutoFit/>
          </a:bodyPr>
          <a:lstStyle/>
          <a:p>
            <a:r>
              <a:rPr lang="en-US" b="1">
                <a:solidFill>
                  <a:srgbClr val="0070C0"/>
                </a:solidFill>
                <a:latin typeface="Cambria" panose="02040503050406030204" pitchFamily="18" charset="0"/>
              </a:rPr>
              <a:t>33% area reduction </a:t>
            </a:r>
            <a:br>
              <a:rPr lang="en-US" b="1">
                <a:solidFill>
                  <a:srgbClr val="0070C0"/>
                </a:solidFill>
                <a:latin typeface="Cambria" panose="02040503050406030204" pitchFamily="18" charset="0"/>
              </a:rPr>
            </a:br>
            <a:r>
              <a:rPr lang="en-US">
                <a:solidFill>
                  <a:srgbClr val="0070C0"/>
                </a:solidFill>
                <a:latin typeface="Cambria" panose="02040503050406030204" pitchFamily="18" charset="0"/>
              </a:rPr>
              <a:t>for BlockHammer </a:t>
            </a:r>
            <a:r>
              <a:rPr lang="en-US">
                <a:solidFill>
                  <a:srgbClr val="0070C0"/>
                </a:solidFill>
                <a:latin typeface="Cambria" panose="02040503050406030204" pitchFamily="18" charset="0"/>
                <a:ea typeface="Cambria" panose="02040503050406030204"/>
                <a:cs typeface="Calibri" panose="020F0502020204030204"/>
              </a:rPr>
              <a:t>[</a:t>
            </a:r>
            <a:r>
              <a:rPr lang="en-US" err="1">
                <a:solidFill>
                  <a:srgbClr val="0070C0"/>
                </a:solidFill>
                <a:latin typeface="Cambria" panose="02040503050406030204" pitchFamily="18" charset="0"/>
                <a:ea typeface="Cambria" panose="02040503050406030204"/>
                <a:cs typeface="+mn-lt"/>
              </a:rPr>
              <a:t>Y</a:t>
            </a:r>
            <a:r>
              <a:rPr lang="en-US" err="1">
                <a:solidFill>
                  <a:srgbClr val="0070C0"/>
                </a:solidFill>
                <a:latin typeface="Cambria" panose="02040503050406030204" pitchFamily="18" charset="0"/>
                <a:ea typeface="+mn-lt"/>
                <a:cs typeface="+mn-lt"/>
              </a:rPr>
              <a:t>ağlıkçı</a:t>
            </a:r>
            <a:r>
              <a:rPr lang="en-US">
                <a:solidFill>
                  <a:srgbClr val="0070C0"/>
                </a:solidFill>
                <a:latin typeface="Cambria" panose="02040503050406030204" pitchFamily="18" charset="0"/>
                <a:ea typeface="+mn-lt"/>
                <a:cs typeface="+mn-lt"/>
              </a:rPr>
              <a:t>+, HPCA'21</a:t>
            </a:r>
            <a:r>
              <a:rPr lang="en-US">
                <a:solidFill>
                  <a:srgbClr val="0070C0"/>
                </a:solidFill>
                <a:latin typeface="Cambria" panose="02040503050406030204" pitchFamily="18" charset="0"/>
                <a:ea typeface="Cambria" panose="02040503050406030204"/>
                <a:cs typeface="Calibri" panose="020F0502020204030204"/>
              </a:rPr>
              <a:t>]</a:t>
            </a:r>
            <a:endParaRPr lang="en-US">
              <a:solidFill>
                <a:srgbClr val="0070C0"/>
              </a:solidFill>
              <a:latin typeface="Cambria" panose="02040503050406030204" pitchFamily="18" charset="0"/>
            </a:endParaRPr>
          </a:p>
        </p:txBody>
      </p:sp>
      <p:grpSp>
        <p:nvGrpSpPr>
          <p:cNvPr id="60" name="Group 59"/>
          <p:cNvGrpSpPr/>
          <p:nvPr/>
        </p:nvGrpSpPr>
        <p:grpSpPr>
          <a:xfrm>
            <a:off x="1959935" y="1237759"/>
            <a:ext cx="1541721" cy="2152994"/>
            <a:chOff x="435935" y="1352059"/>
            <a:chExt cx="1541721" cy="2152994"/>
          </a:xfrm>
        </p:grpSpPr>
        <p:sp>
          <p:nvSpPr>
            <p:cNvPr id="4" name="Rectangle 3"/>
            <p:cNvSpPr/>
            <p:nvPr/>
          </p:nvSpPr>
          <p:spPr>
            <a:xfrm>
              <a:off x="488613" y="1352059"/>
              <a:ext cx="1440000" cy="1620000"/>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2F5597"/>
                  </a:solidFill>
                  <a:latin typeface="Cambria" panose="02040503050406030204" pitchFamily="18" charset="0"/>
                </a:rPr>
                <a:t>90%</a:t>
              </a:r>
              <a:endParaRPr lang="en-US" sz="1600" b="1">
                <a:solidFill>
                  <a:srgbClr val="2F5597"/>
                </a:solidFill>
                <a:latin typeface="Cambria" panose="02040503050406030204" pitchFamily="18" charset="0"/>
              </a:endParaRPr>
            </a:p>
          </p:txBody>
        </p:sp>
        <p:sp>
          <p:nvSpPr>
            <p:cNvPr id="39" name="Rectangle 38"/>
            <p:cNvSpPr/>
            <p:nvPr/>
          </p:nvSpPr>
          <p:spPr>
            <a:xfrm>
              <a:off x="1280613" y="1352059"/>
              <a:ext cx="648000" cy="360000"/>
            </a:xfrm>
            <a:prstGeom prst="rect">
              <a:avLst/>
            </a:prstGeom>
            <a:solidFill>
              <a:schemeClr val="accent2">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C00000"/>
                  </a:solidFill>
                  <a:latin typeface="Cambria" panose="02040503050406030204" pitchFamily="18" charset="0"/>
                </a:rPr>
                <a:t>10%</a:t>
              </a:r>
              <a:endParaRPr lang="en-US" sz="1600" b="1">
                <a:solidFill>
                  <a:srgbClr val="C00000"/>
                </a:solidFill>
                <a:latin typeface="Cambria" panose="02040503050406030204" pitchFamily="18" charset="0"/>
              </a:endParaRPr>
            </a:p>
          </p:txBody>
        </p:sp>
        <p:sp>
          <p:nvSpPr>
            <p:cNvPr id="45" name="TextBox 44"/>
            <p:cNvSpPr txBox="1"/>
            <p:nvPr/>
          </p:nvSpPr>
          <p:spPr>
            <a:xfrm>
              <a:off x="435935" y="2921488"/>
              <a:ext cx="1541721" cy="583565"/>
            </a:xfrm>
            <a:prstGeom prst="rect">
              <a:avLst/>
            </a:prstGeom>
            <a:noFill/>
          </p:spPr>
          <p:txBody>
            <a:bodyPr wrap="square" rtlCol="0">
              <a:spAutoFit/>
            </a:bodyPr>
            <a:lstStyle/>
            <a:p>
              <a:pPr algn="ctr"/>
              <a:r>
                <a:rPr lang="en-US" sz="1600">
                  <a:latin typeface="Cambria" panose="02040503050406030204" pitchFamily="18" charset="0"/>
                </a:rPr>
                <a:t>Breakdown </a:t>
              </a:r>
              <a:br>
                <a:rPr lang="en-US" sz="1600">
                  <a:latin typeface="Cambria" panose="02040503050406030204" pitchFamily="18" charset="0"/>
                </a:rPr>
              </a:br>
              <a:r>
                <a:rPr lang="en-US" sz="1600">
                  <a:latin typeface="Cambria" panose="02040503050406030204" pitchFamily="18" charset="0"/>
                </a:rPr>
                <a:t>of DRAM Rows</a:t>
              </a:r>
              <a:endParaRPr lang="en-US" sz="1600">
                <a:latin typeface="Cambria" panose="02040503050406030204" pitchFamily="18" charset="0"/>
              </a:endParaRPr>
            </a:p>
          </p:txBody>
        </p:sp>
      </p:grpSp>
      <p:grpSp>
        <p:nvGrpSpPr>
          <p:cNvPr id="61" name="Group 60"/>
          <p:cNvGrpSpPr/>
          <p:nvPr/>
        </p:nvGrpSpPr>
        <p:grpSpPr>
          <a:xfrm>
            <a:off x="3108251" y="1213392"/>
            <a:ext cx="2181978" cy="1033092"/>
            <a:chOff x="1584251" y="1327692"/>
            <a:chExt cx="2181978" cy="1033092"/>
          </a:xfrm>
        </p:grpSpPr>
        <mc:AlternateContent xmlns:mc="http://schemas.openxmlformats.org/markup-compatibility/2006">
          <mc:Choice xmlns:a14="http://schemas.microsoft.com/office/drawing/2010/main" Requires="a14">
            <p:sp>
              <p:nvSpPr>
                <p:cNvPr id="5" name="TextBox 4"/>
                <p:cNvSpPr txBox="1"/>
                <p:nvPr/>
              </p:nvSpPr>
              <p:spPr>
                <a:xfrm>
                  <a:off x="2565444" y="1962004"/>
                  <a:ext cx="1200785" cy="398780"/>
                </a:xfrm>
                <a:prstGeom prst="rect">
                  <a:avLst/>
                </a:prstGeom>
                <a:noFill/>
              </p:spPr>
              <p:txBody>
                <a:bodyPr wrap="none" rtlCol="0">
                  <a:spAutoFit/>
                </a:bodyPr>
                <a:lstStyle/>
                <a:p>
                  <a14:m>
                    <m:oMath xmlns:m="http://schemas.openxmlformats.org/officeDocument/2006/math">
                      <m:r>
                        <a:rPr lang="en-US" sz="2000" b="1" i="1" smtClean="0">
                          <a:solidFill>
                            <a:srgbClr val="2F5597"/>
                          </a:solidFill>
                          <a:latin typeface="Cambria Math" panose="02040503050406030204" pitchFamily="18" charset="0"/>
                        </a:rPr>
                        <m:t>𝟐</m:t>
                      </m:r>
                      <m:r>
                        <a:rPr lang="en-US" sz="2000" b="1" i="1" smtClean="0">
                          <a:solidFill>
                            <a:srgbClr val="2F5597"/>
                          </a:solidFill>
                          <a:latin typeface="Cambria Math" panose="02040503050406030204" pitchFamily="18" charset="0"/>
                          <a:ea typeface="Cambria Math" panose="02040503050406030204" pitchFamily="18" charset="0"/>
                        </a:rPr>
                        <m:t>×</m:t>
                      </m:r>
                    </m:oMath>
                  </a14:m>
                  <a:r>
                    <a:rPr lang="en-US" sz="2000" b="1" i="1" err="1">
                      <a:solidFill>
                        <a:srgbClr val="2F5597"/>
                      </a:solidFill>
                      <a:latin typeface="Cambria" panose="02040503050406030204" pitchFamily="18" charset="0"/>
                    </a:rPr>
                    <a:t>HC</a:t>
                  </a:r>
                  <a:r>
                    <a:rPr lang="en-US" sz="2000" b="1" i="1" baseline="-25000" err="1">
                      <a:solidFill>
                        <a:srgbClr val="2F5597"/>
                      </a:solidFill>
                      <a:latin typeface="Cambria" panose="02040503050406030204" pitchFamily="18" charset="0"/>
                    </a:rPr>
                    <a:t>first</a:t>
                  </a:r>
                  <a:endParaRPr lang="en-US" sz="2000" b="1" i="1" baseline="-25000">
                    <a:solidFill>
                      <a:srgbClr val="2F5597"/>
                    </a:solidFill>
                    <a:latin typeface="Cambria" panose="020405030504060302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2565444" y="1962004"/>
                  <a:ext cx="1200785" cy="398780"/>
                </a:xfrm>
                <a:prstGeom prst="rect">
                  <a:avLst/>
                </a:prstGeom>
                <a:blipFill rotWithShape="1">
                  <a:blip r:embed="rId1"/>
                </a:blipFill>
              </p:spPr>
              <p:txBody>
                <a:bodyPr/>
                <a:lstStyle/>
                <a:p>
                  <a:r>
                    <a:rPr lang="en-US" altLang="en-US">
                      <a:noFill/>
                    </a:rPr>
                    <a:t> </a:t>
                  </a:r>
                </a:p>
              </p:txBody>
            </p:sp>
          </mc:Fallback>
        </mc:AlternateContent>
        <p:cxnSp>
          <p:nvCxnSpPr>
            <p:cNvPr id="7" name="Straight Arrow Connector 6"/>
            <p:cNvCxnSpPr>
              <a:endCxn id="5" idx="1"/>
            </p:cNvCxnSpPr>
            <p:nvPr/>
          </p:nvCxnSpPr>
          <p:spPr>
            <a:xfrm>
              <a:off x="1584251" y="2161424"/>
              <a:ext cx="981193" cy="0"/>
            </a:xfrm>
            <a:prstGeom prst="straightConnector1">
              <a:avLst/>
            </a:prstGeom>
            <a:ln w="38100">
              <a:solidFill>
                <a:schemeClr val="accent5">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565443" y="1327692"/>
              <a:ext cx="810260" cy="398780"/>
            </a:xfrm>
            <a:prstGeom prst="rect">
              <a:avLst/>
            </a:prstGeom>
            <a:noFill/>
          </p:spPr>
          <p:txBody>
            <a:bodyPr wrap="none" rtlCol="0">
              <a:spAutoFit/>
            </a:bodyPr>
            <a:lstStyle/>
            <a:p>
              <a:r>
                <a:rPr lang="en-US" sz="2000" b="1" i="1" err="1">
                  <a:solidFill>
                    <a:srgbClr val="C00000"/>
                  </a:solidFill>
                  <a:latin typeface="Cambria" panose="02040503050406030204" pitchFamily="18" charset="0"/>
                </a:rPr>
                <a:t>HC</a:t>
              </a:r>
              <a:r>
                <a:rPr lang="en-US" sz="2000" b="1" i="1" baseline="-25000" err="1">
                  <a:solidFill>
                    <a:srgbClr val="C00000"/>
                  </a:solidFill>
                  <a:latin typeface="Cambria" panose="02040503050406030204" pitchFamily="18" charset="0"/>
                </a:rPr>
                <a:t>first</a:t>
              </a:r>
              <a:endParaRPr lang="en-US" sz="2000" b="1" i="1" baseline="-25000">
                <a:solidFill>
                  <a:srgbClr val="2F5597"/>
                </a:solidFill>
                <a:latin typeface="Cambria" panose="02040503050406030204" pitchFamily="18" charset="0"/>
              </a:endParaRPr>
            </a:p>
          </p:txBody>
        </p:sp>
        <p:cxnSp>
          <p:nvCxnSpPr>
            <p:cNvPr id="9" name="Straight Arrow Connector 8"/>
            <p:cNvCxnSpPr>
              <a:endCxn id="34" idx="1"/>
            </p:cNvCxnSpPr>
            <p:nvPr/>
          </p:nvCxnSpPr>
          <p:spPr>
            <a:xfrm flipV="1">
              <a:off x="1928613" y="1527112"/>
              <a:ext cx="636830" cy="43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4523186" y="1288946"/>
            <a:ext cx="3838575" cy="398780"/>
          </a:xfrm>
          <a:prstGeom prst="rect">
            <a:avLst/>
          </a:prstGeom>
          <a:noFill/>
        </p:spPr>
        <p:txBody>
          <a:bodyPr wrap="none" rtlCol="0">
            <a:spAutoFit/>
          </a:bodyPr>
          <a:lstStyle/>
          <a:p>
            <a:r>
              <a:rPr lang="en-US" sz="2000" b="1">
                <a:solidFill>
                  <a:srgbClr val="2F5597"/>
                </a:solidFill>
                <a:latin typeface="Cambria" panose="02040503050406030204" pitchFamily="18" charset="0"/>
              </a:rPr>
              <a:t>Aggressiveness can be reduced:</a:t>
            </a:r>
            <a:endParaRPr lang="en-US" sz="2000" b="1">
              <a:solidFill>
                <a:srgbClr val="2F5597"/>
              </a:solidFill>
              <a:latin typeface="Cambria" panose="02040503050406030204" pitchFamily="18" charset="0"/>
            </a:endParaRPr>
          </a:p>
        </p:txBody>
      </p:sp>
      <p:cxnSp>
        <p:nvCxnSpPr>
          <p:cNvPr id="17" name="Elbow Connector 16"/>
          <p:cNvCxnSpPr>
            <a:stCxn id="5" idx="3"/>
            <a:endCxn id="6" idx="1"/>
          </p:cNvCxnSpPr>
          <p:nvPr/>
        </p:nvCxnSpPr>
        <p:spPr>
          <a:xfrm flipH="1" flipV="1">
            <a:off x="6047105" y="1488440"/>
            <a:ext cx="767080" cy="558800"/>
          </a:xfrm>
          <a:prstGeom prst="bentConnector5">
            <a:avLst>
              <a:gd name="adj1" fmla="val -31043"/>
              <a:gd name="adj2" fmla="val 50000"/>
              <a:gd name="adj3" fmla="val 131043"/>
            </a:avLst>
          </a:prstGeom>
          <a:ln w="57150">
            <a:solidFill>
              <a:srgbClr val="2F5597"/>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11" grpId="0"/>
      <p:bldP spid="10"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82345"/>
          </a:xfrm>
        </p:spPr>
        <p:txBody>
          <a:bodyPr>
            <a:normAutofit fontScale="90000"/>
          </a:bodyPr>
          <a:p>
            <a:br>
              <a:rPr lang="en-US" altLang="en-US" dirty="0">
                <a:solidFill>
                  <a:schemeClr val="accent1"/>
                </a:solidFill>
                <a:effectLst>
                  <a:outerShdw blurRad="38100" dist="25400" dir="5400000" algn="ctr" rotWithShape="0">
                    <a:srgbClr val="6E747A">
                      <a:alpha val="43000"/>
                    </a:srgbClr>
                  </a:outerShdw>
                </a:effectLst>
                <a:ea typeface="MS PGothic" panose="020B0600070205080204" charset="-128"/>
                <a:sym typeface="+mn-ea"/>
              </a:rPr>
            </a:br>
            <a:r>
              <a:rPr lang="en-US" altLang="en-US" dirty="0">
                <a:solidFill>
                  <a:schemeClr val="accent1"/>
                </a:solidFill>
                <a:effectLst>
                  <a:outerShdw blurRad="38100" dist="25400" dir="5400000" algn="ctr" rotWithShape="0">
                    <a:srgbClr val="6E747A">
                      <a:alpha val="43000"/>
                    </a:srgbClr>
                  </a:outerShdw>
                </a:effectLst>
                <a:ea typeface="MS PGothic" panose="020B0600070205080204" charset="-128"/>
                <a:sym typeface="+mn-ea"/>
              </a:rPr>
              <a:t>DRAM cell arrangement</a:t>
            </a:r>
            <a:br>
              <a:rPr lang="en-US" dirty="0">
                <a:solidFill>
                  <a:schemeClr val="accent1"/>
                </a:solidFill>
                <a:effectLst>
                  <a:outerShdw blurRad="38100" dist="25400" dir="5400000" algn="ctr" rotWithShape="0">
                    <a:srgbClr val="6E747A">
                      <a:alpha val="43000"/>
                    </a:srgbClr>
                  </a:outerShdw>
                </a:effectLst>
                <a:sym typeface="+mn-ea"/>
              </a:rPr>
            </a:br>
            <a:br>
              <a:rPr lang="en-US" dirty="0">
                <a:solidFill>
                  <a:schemeClr val="accent1"/>
                </a:solidFill>
                <a:effectLst>
                  <a:outerShdw blurRad="38100" dist="25400" dir="5400000" algn="ctr" rotWithShape="0">
                    <a:srgbClr val="6E747A">
                      <a:alpha val="43000"/>
                    </a:srgbClr>
                  </a:outerShdw>
                </a:effectLst>
                <a:sym typeface="+mn-ea"/>
              </a:rPr>
            </a:br>
            <a:endParaRPr lang="en-US"/>
          </a:p>
        </p:txBody>
      </p:sp>
      <p:sp>
        <p:nvSpPr>
          <p:cNvPr id="3" name="Content Placeholder 2"/>
          <p:cNvSpPr>
            <a:spLocks noGrp="1"/>
          </p:cNvSpPr>
          <p:nvPr>
            <p:ph sz="half" idx="1"/>
          </p:nvPr>
        </p:nvSpPr>
        <p:spPr>
          <a:xfrm>
            <a:off x="838200" y="1208405"/>
            <a:ext cx="10679430" cy="5055870"/>
          </a:xfrm>
        </p:spPr>
        <p:txBody>
          <a:bodyPr>
            <a:normAutofit fontScale="40000"/>
          </a:bodyPr>
          <a:p>
            <a:r>
              <a:rPr lang="en-US" sz="6000"/>
              <a:t>with reduction in transistor size DRAM cells became smaller.</a:t>
            </a:r>
            <a:endParaRPr lang="en-US" sz="6000"/>
          </a:p>
          <a:p>
            <a:r>
              <a:rPr lang="en-US" sz="6000"/>
              <a:t>as DRAM cells became smaller, the space between two such cells reduce</a:t>
            </a:r>
            <a:endParaRPr lang="en-US" sz="6000"/>
          </a:p>
          <a:p>
            <a:r>
              <a:rPr lang="en-US" sz="6000"/>
              <a:t>clother the two chargesd bodeis higher elecromagnetic interference.</a:t>
            </a:r>
            <a:endParaRPr lang="en-US" sz="6000"/>
          </a:p>
          <a:p>
            <a:endParaRPr lang="en-US"/>
          </a:p>
          <a:p>
            <a:endParaRPr lang="en-US"/>
          </a:p>
          <a:p>
            <a:endParaRPr lang="en-US"/>
          </a:p>
          <a:p>
            <a:endParaRPr lang="en-US"/>
          </a:p>
          <a:p>
            <a:endParaRPr lang="en-US"/>
          </a:p>
          <a:p>
            <a:endParaRPr lang="en-US"/>
          </a:p>
          <a:p>
            <a:endParaRPr lang="en-US">
              <a:latin typeface="Tahoma" panose="020B0604030504040204" pitchFamily="34" charset="0"/>
              <a:ea typeface="MS PGothic" panose="020B0600070205080204" charset="-128"/>
              <a:cs typeface="MS PGothic" panose="020B0600070205080204" charset="-128"/>
              <a:sym typeface="+mn-ea"/>
            </a:endParaRPr>
          </a:p>
          <a:p>
            <a:endParaRPr lang="en-US" sz="5600">
              <a:latin typeface="Tahoma" panose="020B0604030504040204" pitchFamily="34" charset="0"/>
              <a:ea typeface="MS PGothic" panose="020B0600070205080204" charset="-128"/>
              <a:cs typeface="MS PGothic" panose="020B0600070205080204" charset="-128"/>
              <a:sym typeface="+mn-ea"/>
            </a:endParaRPr>
          </a:p>
          <a:p>
            <a:endParaRPr lang="en-US" sz="5600">
              <a:latin typeface="Tahoma" panose="020B0604030504040204" pitchFamily="34" charset="0"/>
              <a:ea typeface="MS PGothic" panose="020B0600070205080204" charset="-128"/>
              <a:cs typeface="MS PGothic" panose="020B0600070205080204" charset="-128"/>
              <a:sym typeface="+mn-ea"/>
            </a:endParaRPr>
          </a:p>
          <a:p>
            <a:endParaRPr lang="en-US" sz="5600">
              <a:latin typeface="Tahoma" panose="020B0604030504040204" pitchFamily="34" charset="0"/>
              <a:ea typeface="MS PGothic" panose="020B0600070205080204" charset="-128"/>
              <a:cs typeface="MS PGothic" panose="020B0600070205080204" charset="-128"/>
              <a:sym typeface="+mn-ea"/>
            </a:endParaRPr>
          </a:p>
          <a:p>
            <a:r>
              <a:rPr lang="en-US" sz="5600">
                <a:latin typeface="Tahoma" panose="020B0604030504040204" pitchFamily="34" charset="0"/>
                <a:ea typeface="MS PGothic" panose="020B0600070205080204" charset="-128"/>
                <a:cs typeface="MS PGothic" panose="020B0600070205080204" charset="-128"/>
                <a:sym typeface="+mn-ea"/>
              </a:rPr>
              <a:t>DRAM </a:t>
            </a:r>
            <a:r>
              <a:rPr lang="en-US" sz="5600">
                <a:solidFill>
                  <a:schemeClr val="accent1"/>
                </a:solidFill>
                <a:effectLst>
                  <a:outerShdw blurRad="38100" dist="25400" dir="5400000" algn="ctr" rotWithShape="0">
                    <a:srgbClr val="6E747A">
                      <a:alpha val="43000"/>
                    </a:srgbClr>
                  </a:outerShdw>
                </a:effectLst>
                <a:latin typeface="Tahoma" panose="020B0604030504040204" pitchFamily="34" charset="0"/>
                <a:ea typeface="MS PGothic" panose="020B0600070205080204" charset="-128"/>
                <a:cs typeface="MS PGothic" panose="020B0600070205080204" charset="-128"/>
                <a:sym typeface="+mn-ea"/>
              </a:rPr>
              <a:t>capacity, cost, and energy/power hard to scale</a:t>
            </a:r>
            <a:endParaRPr lang="en-US" sz="5600">
              <a:solidFill>
                <a:srgbClr val="0000FF"/>
              </a:solidFill>
              <a:latin typeface="Tahoma" panose="020B0604030504040204" pitchFamily="34" charset="0"/>
              <a:ea typeface="MS PGothic" panose="020B0600070205080204" charset="-128"/>
              <a:cs typeface="MS PGothic" panose="020B0600070205080204" charset="-128"/>
            </a:endParaRPr>
          </a:p>
          <a:p>
            <a:endParaRPr lang="en-US" sz="5600"/>
          </a:p>
        </p:txBody>
      </p:sp>
      <p:pic>
        <p:nvPicPr>
          <p:cNvPr id="4" name="Content Placeholder 3"/>
          <p:cNvPicPr>
            <a:picLocks noChangeAspect="1"/>
          </p:cNvPicPr>
          <p:nvPr>
            <p:ph sz="half" idx="2"/>
          </p:nvPr>
        </p:nvPicPr>
        <p:blipFill>
          <a:blip r:embed="rId1">
            <a:extLst>
              <a:ext uri="{28A0092B-C50C-407E-A947-70E740481C1C}">
                <a14:useLocalDpi xmlns:a14="http://schemas.microsoft.com/office/drawing/2010/main" val="0"/>
              </a:ext>
            </a:extLst>
          </a:blip>
          <a:srcRect/>
          <a:stretch>
            <a:fillRect/>
          </a:stretch>
        </p:blipFill>
        <p:spPr bwMode="auto">
          <a:xfrm>
            <a:off x="3173095" y="2809240"/>
            <a:ext cx="4343400" cy="27457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9990" y="50573"/>
            <a:ext cx="8987621" cy="762709"/>
          </a:xfrm>
        </p:spPr>
        <p:txBody>
          <a:bodyPr>
            <a:normAutofit fontScale="90000"/>
          </a:bodyPr>
          <a:lstStyle/>
          <a:p>
            <a:r>
              <a:rPr lang="en-US">
                <a:solidFill>
                  <a:schemeClr val="accent1"/>
                </a:solidFill>
                <a:effectLst>
                  <a:outerShdw blurRad="38100" dist="25400" dir="5400000" algn="ctr" rotWithShape="0">
                    <a:srgbClr val="6E747A">
                      <a:alpha val="43000"/>
                    </a:srgbClr>
                  </a:outerShdw>
                </a:effectLst>
              </a:rPr>
              <a:t>More Defense Implications in the Paper</a:t>
            </a:r>
            <a:endParaRPr lang="en-US">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1663331" y="1009863"/>
            <a:ext cx="8987622" cy="5290925"/>
          </a:xfrm>
        </p:spPr>
        <p:txBody>
          <a:bodyPr lIns="91440" tIns="45720" rIns="91440" bIns="45720" anchor="t">
            <a:noAutofit/>
          </a:bodyPr>
          <a:lstStyle/>
          <a:p>
            <a:pPr>
              <a:spcAft>
                <a:spcPts val="600"/>
              </a:spcAft>
              <a:buClr>
                <a:schemeClr val="tx1"/>
              </a:buClr>
            </a:pPr>
            <a:r>
              <a:rPr lang="en-US" dirty="0">
                <a:latin typeface="Cambria" panose="02040503050406030204"/>
                <a:ea typeface="Cambria" panose="02040503050406030204"/>
              </a:rPr>
              <a:t>Leveraging </a:t>
            </a:r>
            <a:r>
              <a:rPr lang="en-US" b="1" dirty="0">
                <a:solidFill>
                  <a:srgbClr val="C55910"/>
                </a:solidFill>
                <a:latin typeface="Cambria" panose="02040503050406030204"/>
                <a:ea typeface="Cambria" panose="02040503050406030204"/>
              </a:rPr>
              <a:t>the similarity across subarrays </a:t>
            </a:r>
            <a:r>
              <a:rPr lang="en-US" dirty="0">
                <a:latin typeface="Cambria" panose="02040503050406030204"/>
                <a:ea typeface="Cambria" panose="02040503050406030204"/>
              </a:rPr>
              <a:t>in a DRAM module </a:t>
            </a:r>
            <a:br>
              <a:rPr lang="en-US" dirty="0">
                <a:latin typeface="Cambria" panose="02040503050406030204"/>
                <a:ea typeface="Cambria" panose="02040503050406030204"/>
              </a:rPr>
            </a:br>
            <a:r>
              <a:rPr lang="en-US" dirty="0">
                <a:latin typeface="Cambria" panose="02040503050406030204"/>
                <a:ea typeface="Cambria" panose="02040503050406030204"/>
              </a:rPr>
              <a:t>can </a:t>
            </a:r>
            <a:r>
              <a:rPr lang="en-US" b="1" dirty="0">
                <a:solidFill>
                  <a:srgbClr val="C55910"/>
                </a:solidFill>
                <a:latin typeface="Cambria" panose="02040503050406030204"/>
                <a:ea typeface="Cambria" panose="02040503050406030204"/>
              </a:rPr>
              <a:t>reduce the module’s profiling time </a:t>
            </a:r>
            <a:r>
              <a:rPr lang="en-US" dirty="0">
                <a:latin typeface="Cambria" panose="02040503050406030204"/>
                <a:ea typeface="Cambria" panose="02040503050406030204"/>
              </a:rPr>
              <a:t>for RowHammer errors</a:t>
            </a:r>
            <a:endParaRPr lang="en-US" dirty="0">
              <a:ea typeface="Cambria" panose="02040503050406030204"/>
            </a:endParaRPr>
          </a:p>
          <a:p>
            <a:pPr>
              <a:spcAft>
                <a:spcPts val="600"/>
              </a:spcAft>
              <a:buClr>
                <a:schemeClr val="tx1"/>
              </a:buClr>
            </a:pPr>
            <a:r>
              <a:rPr lang="en-US" dirty="0">
                <a:latin typeface="Cambria" panose="02040503050406030204"/>
                <a:ea typeface="Cambria" panose="02040503050406030204"/>
              </a:rPr>
              <a:t>Monitoring and limiting the </a:t>
            </a:r>
            <a:r>
              <a:rPr lang="en-US" b="1" dirty="0">
                <a:solidFill>
                  <a:srgbClr val="C00000"/>
                </a:solidFill>
                <a:latin typeface="Cambria" panose="02040503050406030204"/>
                <a:ea typeface="Cambria" panose="02040503050406030204"/>
              </a:rPr>
              <a:t>aggressor row active time </a:t>
            </a:r>
            <a:r>
              <a:rPr lang="en-US" dirty="0">
                <a:latin typeface="Cambria" panose="02040503050406030204"/>
                <a:ea typeface="Cambria" panose="02040503050406030204"/>
              </a:rPr>
              <a:t>from the memory controller can</a:t>
            </a:r>
            <a:r>
              <a:rPr lang="en-US" b="1" dirty="0">
                <a:solidFill>
                  <a:srgbClr val="421B60"/>
                </a:solidFill>
                <a:latin typeface="Cambria" panose="02040503050406030204"/>
                <a:ea typeface="Cambria" panose="02040503050406030204"/>
              </a:rPr>
              <a:t> </a:t>
            </a:r>
            <a:r>
              <a:rPr lang="en-US" b="1" dirty="0">
                <a:solidFill>
                  <a:srgbClr val="C00000"/>
                </a:solidFill>
                <a:latin typeface="Cambria" panose="02040503050406030204"/>
                <a:ea typeface="Cambria" panose="02040503050406030204"/>
              </a:rPr>
              <a:t>reduce the RowHammer vulnerability </a:t>
            </a:r>
            <a:r>
              <a:rPr lang="en-US" dirty="0">
                <a:latin typeface="Cambria" panose="02040503050406030204"/>
                <a:ea typeface="Cambria" panose="02040503050406030204"/>
              </a:rPr>
              <a:t>and </a:t>
            </a:r>
            <a:r>
              <a:rPr lang="en-US" b="1" dirty="0">
                <a:solidFill>
                  <a:srgbClr val="C00000"/>
                </a:solidFill>
                <a:latin typeface="Cambria" panose="02040503050406030204"/>
                <a:ea typeface="Cambria" panose="02040503050406030204"/>
              </a:rPr>
              <a:t>make defenses more efficient </a:t>
            </a:r>
            <a:endParaRPr lang="en-US" b="1" i="1" baseline="-25000" dirty="0">
              <a:solidFill>
                <a:srgbClr val="C00000"/>
              </a:solidFill>
              <a:latin typeface="Cambria" panose="02040503050406030204"/>
              <a:ea typeface="Cambria" panose="02040503050406030204"/>
            </a:endParaRPr>
          </a:p>
          <a:p>
            <a:pPr>
              <a:spcAft>
                <a:spcPts val="600"/>
              </a:spcAft>
              <a:buClr>
                <a:schemeClr val="tx1"/>
              </a:buClr>
            </a:pPr>
            <a:r>
              <a:rPr lang="en-US" b="1" dirty="0">
                <a:solidFill>
                  <a:srgbClr val="538233"/>
                </a:solidFill>
                <a:latin typeface="Cambria" panose="02040503050406030204"/>
                <a:ea typeface="Cambria" panose="02040503050406030204"/>
              </a:rPr>
              <a:t>ECC schemes </a:t>
            </a:r>
            <a:r>
              <a:rPr lang="en-US" dirty="0">
                <a:latin typeface="Cambria" panose="02040503050406030204"/>
                <a:ea typeface="Cambria" panose="02040503050406030204"/>
              </a:rPr>
              <a:t>can target the </a:t>
            </a:r>
            <a:r>
              <a:rPr lang="en-US" b="1" dirty="0">
                <a:solidFill>
                  <a:srgbClr val="538233"/>
                </a:solidFill>
                <a:latin typeface="Cambria" panose="02040503050406030204"/>
                <a:ea typeface="Cambria" panose="02040503050406030204"/>
              </a:rPr>
              <a:t>non-uniform bit error distribution </a:t>
            </a:r>
            <a:r>
              <a:rPr lang="en-US" dirty="0">
                <a:latin typeface="Cambria" panose="02040503050406030204"/>
                <a:ea typeface="Cambria" panose="02040503050406030204"/>
              </a:rPr>
              <a:t>caused by </a:t>
            </a:r>
            <a:r>
              <a:rPr lang="en-US" b="1" dirty="0">
                <a:solidFill>
                  <a:srgbClr val="538233"/>
                </a:solidFill>
                <a:latin typeface="Cambria" panose="02040503050406030204"/>
                <a:ea typeface="Cambria" panose="02040503050406030204"/>
              </a:rPr>
              <a:t>design-induced variation </a:t>
            </a:r>
            <a:r>
              <a:rPr lang="en-US" dirty="0">
                <a:latin typeface="Cambria" panose="02040503050406030204"/>
                <a:ea typeface="Cambria" panose="02040503050406030204"/>
              </a:rPr>
              <a:t>across DRAM columns</a:t>
            </a:r>
            <a:endParaRPr lang="en-US" b="1" i="1" baseline="-25000" dirty="0">
              <a:solidFill>
                <a:srgbClr val="421B60"/>
              </a:solidFill>
              <a:latin typeface="Cambria" panose="02040503050406030204"/>
              <a:ea typeface="Cambria" panose="02040503050406030204"/>
            </a:endParaRPr>
          </a:p>
          <a:p>
            <a:pPr>
              <a:spcAft>
                <a:spcPts val="600"/>
              </a:spcAft>
              <a:buClr>
                <a:schemeClr val="tx1"/>
              </a:buClr>
            </a:pPr>
            <a:r>
              <a:rPr lang="en-US" b="1" dirty="0">
                <a:solidFill>
                  <a:srgbClr val="0070C0"/>
                </a:solidFill>
                <a:latin typeface="Cambria" panose="02040503050406030204"/>
                <a:ea typeface="Cambria" panose="02040503050406030204"/>
              </a:rPr>
              <a:t>Cooling</a:t>
            </a:r>
            <a:r>
              <a:rPr lang="en-US" dirty="0">
                <a:latin typeface="Cambria" panose="02040503050406030204"/>
                <a:ea typeface="Cambria" panose="02040503050406030204"/>
              </a:rPr>
              <a:t> DRAM chips can </a:t>
            </a:r>
            <a:r>
              <a:rPr lang="en-US" b="1" dirty="0">
                <a:solidFill>
                  <a:srgbClr val="0070C0"/>
                </a:solidFill>
                <a:latin typeface="Cambria" panose="02040503050406030204"/>
                <a:ea typeface="Cambria" panose="02040503050406030204"/>
              </a:rPr>
              <a:t>reduce overall bit error rate</a:t>
            </a:r>
            <a:endParaRPr lang="en-US" b="1" dirty="0">
              <a:solidFill>
                <a:srgbClr val="0070C0"/>
              </a:solidFill>
              <a:latin typeface="Cambria" panose="02040503050406030204"/>
              <a:ea typeface="Cambria" panose="02040503050406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683895"/>
          </a:xfrm>
        </p:spPr>
        <p:txBody>
          <a:bodyPr>
            <a:normAutofit fontScale="90000"/>
            <a:scene3d>
              <a:camera prst="orthographicFront"/>
              <a:lightRig rig="threePt" dir="t"/>
            </a:scene3d>
          </a:bodyPr>
          <a:lstStyle/>
          <a:p>
            <a:r>
              <a:rPr lang="en-US">
                <a:solidFill>
                  <a:schemeClr val="accent1"/>
                </a:solidFill>
                <a:effectLst>
                  <a:outerShdw blurRad="38100" dist="25400" dir="5400000" algn="ctr" rotWithShape="0">
                    <a:srgbClr val="6E747A">
                      <a:alpha val="43000"/>
                    </a:srgbClr>
                  </a:outerShdw>
                </a:effectLst>
              </a:rPr>
              <a:t>Conclusion</a:t>
            </a:r>
            <a:endParaRPr lang="en-US" b="1">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838200" y="815340"/>
            <a:ext cx="10515600" cy="5668645"/>
          </a:xfrm>
        </p:spPr>
        <p:txBody>
          <a:bodyPr lIns="91440" tIns="45720" rIns="91440" bIns="45720" anchor="t">
            <a:noAutofit/>
          </a:bodyPr>
          <a:lstStyle/>
          <a:p>
            <a:pPr marL="186055" indent="-186055">
              <a:lnSpc>
                <a:spcPct val="100000"/>
              </a:lnSpc>
              <a:spcBef>
                <a:spcPts val="0"/>
              </a:spcBef>
            </a:pPr>
            <a:r>
              <a:rPr lang="en-US" sz="1800" b="1" u="sng">
                <a:solidFill>
                  <a:srgbClr val="C55911"/>
                </a:solidFill>
              </a:rPr>
              <a:t>Motivation</a:t>
            </a:r>
            <a:r>
              <a:rPr lang="en-US" sz="1800">
                <a:solidFill>
                  <a:srgbClr val="BD5511"/>
                </a:solidFill>
              </a:rPr>
              <a:t>: </a:t>
            </a:r>
            <a:endParaRPr lang="en-US" sz="1800">
              <a:solidFill>
                <a:srgbClr val="BD5511"/>
              </a:solidFill>
            </a:endParaRPr>
          </a:p>
          <a:p>
            <a:pPr marL="446405" lvl="1" indent="-224155">
              <a:lnSpc>
                <a:spcPct val="100000"/>
              </a:lnSpc>
              <a:spcBef>
                <a:spcPts val="0"/>
              </a:spcBef>
            </a:pPr>
            <a:r>
              <a:rPr lang="en-US" sz="1800">
                <a:solidFill>
                  <a:srgbClr val="BD5511"/>
                </a:solidFill>
              </a:rPr>
              <a:t>Denser DRAM chips are </a:t>
            </a:r>
            <a:r>
              <a:rPr lang="en-US" sz="1800" b="1">
                <a:solidFill>
                  <a:srgbClr val="BD5511"/>
                </a:solidFill>
              </a:rPr>
              <a:t>more vulnerable </a:t>
            </a:r>
            <a:r>
              <a:rPr lang="en-US" sz="1800">
                <a:solidFill>
                  <a:srgbClr val="BD5511"/>
                </a:solidFill>
              </a:rPr>
              <a:t>to RowHammer</a:t>
            </a:r>
            <a:endParaRPr lang="en-US" sz="1800">
              <a:solidFill>
                <a:srgbClr val="BD5511"/>
              </a:solidFill>
            </a:endParaRPr>
          </a:p>
          <a:p>
            <a:pPr marL="446405" lvl="1" indent="-224155">
              <a:lnSpc>
                <a:spcPct val="100000"/>
              </a:lnSpc>
              <a:spcBef>
                <a:spcPts val="0"/>
              </a:spcBef>
              <a:spcAft>
                <a:spcPts val="800"/>
              </a:spcAft>
            </a:pPr>
            <a:r>
              <a:rPr lang="en-US" sz="1800">
                <a:solidFill>
                  <a:srgbClr val="BD5511"/>
                </a:solidFill>
              </a:rPr>
              <a:t>Understanding RowHammer enables designing </a:t>
            </a:r>
            <a:r>
              <a:rPr lang="en-US" sz="1800" b="1">
                <a:solidFill>
                  <a:srgbClr val="BD5511"/>
                </a:solidFill>
              </a:rPr>
              <a:t>effective and efficient solutions</a:t>
            </a:r>
            <a:r>
              <a:rPr lang="en-US" sz="1800">
                <a:solidFill>
                  <a:srgbClr val="BD5511"/>
                </a:solidFill>
              </a:rPr>
              <a:t>, but </a:t>
            </a:r>
            <a:r>
              <a:rPr lang="en-US" sz="1800" b="1">
                <a:solidFill>
                  <a:srgbClr val="BD5511"/>
                </a:solidFill>
              </a:rPr>
              <a:t>no rigorous study</a:t>
            </a:r>
            <a:r>
              <a:rPr lang="en-US" sz="1800">
                <a:solidFill>
                  <a:srgbClr val="BD5511"/>
                </a:solidFill>
              </a:rPr>
              <a:t> demonstrates how vulnerability varies under different conditions</a:t>
            </a:r>
            <a:endParaRPr lang="en-US" sz="1800">
              <a:solidFill>
                <a:srgbClr val="BD5511"/>
              </a:solidFill>
            </a:endParaRPr>
          </a:p>
          <a:p>
            <a:pPr marL="186055" indent="-186055">
              <a:lnSpc>
                <a:spcPct val="100000"/>
              </a:lnSpc>
              <a:spcBef>
                <a:spcPts val="0"/>
              </a:spcBef>
            </a:pPr>
            <a:r>
              <a:rPr lang="en-US" sz="1800" b="1" u="sng">
                <a:solidFill>
                  <a:schemeClr val="accent1">
                    <a:lumMod val="75000"/>
                  </a:schemeClr>
                </a:solidFill>
              </a:rPr>
              <a:t>Goal</a:t>
            </a:r>
            <a:r>
              <a:rPr lang="en-US" sz="1800">
                <a:solidFill>
                  <a:schemeClr val="accent1">
                    <a:lumMod val="75000"/>
                  </a:schemeClr>
                </a:solidFill>
              </a:rPr>
              <a:t>: </a:t>
            </a:r>
            <a:r>
              <a:rPr lang="en-US" sz="1800">
                <a:solidFill>
                  <a:srgbClr val="2E75B6"/>
                </a:solidFill>
              </a:rPr>
              <a:t>Provide insights into </a:t>
            </a:r>
            <a:r>
              <a:rPr lang="en-US" sz="1800" b="1">
                <a:solidFill>
                  <a:srgbClr val="2E75B6"/>
                </a:solidFill>
              </a:rPr>
              <a:t>three fundamental properties </a:t>
            </a:r>
            <a:r>
              <a:rPr lang="en-US" sz="1800">
                <a:solidFill>
                  <a:srgbClr val="2E75B6"/>
                </a:solidFill>
              </a:rPr>
              <a:t>of RowHammer that can be leveraged to design </a:t>
            </a:r>
            <a:r>
              <a:rPr lang="en-US" sz="1800" b="1">
                <a:solidFill>
                  <a:srgbClr val="2E75B6"/>
                </a:solidFill>
              </a:rPr>
              <a:t>more effective and efficient attacks and defenses</a:t>
            </a:r>
            <a:endParaRPr lang="en-US" sz="1800" b="1">
              <a:solidFill>
                <a:srgbClr val="2E75B6"/>
              </a:solidFill>
            </a:endParaRPr>
          </a:p>
          <a:p>
            <a:pPr marL="447675" lvl="1" indent="-262255">
              <a:lnSpc>
                <a:spcPct val="100000"/>
              </a:lnSpc>
              <a:spcBef>
                <a:spcPts val="0"/>
              </a:spcBef>
              <a:buFont typeface="+mj-lt"/>
              <a:buAutoNum type="arabicParenR"/>
            </a:pPr>
            <a:r>
              <a:rPr lang="en-US" sz="1800">
                <a:solidFill>
                  <a:srgbClr val="2E75B6"/>
                </a:solidFill>
              </a:rPr>
              <a:t>DRAM chip </a:t>
            </a:r>
            <a:r>
              <a:rPr lang="en-US" sz="1800" b="1">
                <a:solidFill>
                  <a:srgbClr val="2E75B6"/>
                </a:solidFill>
              </a:rPr>
              <a:t>temperature</a:t>
            </a:r>
            <a:endParaRPr lang="en-US" sz="1800" b="1">
              <a:solidFill>
                <a:srgbClr val="2E75B6"/>
              </a:solidFill>
            </a:endParaRPr>
          </a:p>
          <a:p>
            <a:pPr marL="447675" lvl="1" indent="-262255">
              <a:lnSpc>
                <a:spcPct val="100000"/>
              </a:lnSpc>
              <a:spcBef>
                <a:spcPts val="0"/>
              </a:spcBef>
              <a:buFont typeface="+mj-lt"/>
              <a:buAutoNum type="arabicParenR"/>
            </a:pPr>
            <a:r>
              <a:rPr lang="en-US" sz="1800">
                <a:solidFill>
                  <a:srgbClr val="2E75B6"/>
                </a:solidFill>
              </a:rPr>
              <a:t>The time that an </a:t>
            </a:r>
            <a:r>
              <a:rPr lang="en-US" sz="1800" b="1">
                <a:solidFill>
                  <a:srgbClr val="2E75B6"/>
                </a:solidFill>
              </a:rPr>
              <a:t>aggressor row stays active</a:t>
            </a:r>
            <a:endParaRPr lang="en-US" sz="1800" b="1">
              <a:solidFill>
                <a:srgbClr val="2E75B6"/>
              </a:solidFill>
            </a:endParaRPr>
          </a:p>
          <a:p>
            <a:pPr marL="447675" lvl="1" indent="-262255">
              <a:lnSpc>
                <a:spcPct val="100000"/>
              </a:lnSpc>
              <a:spcBef>
                <a:spcPts val="0"/>
              </a:spcBef>
              <a:spcAft>
                <a:spcPts val="800"/>
              </a:spcAft>
              <a:buFont typeface="+mj-lt"/>
              <a:buAutoNum type="arabicParenR"/>
            </a:pPr>
            <a:r>
              <a:rPr lang="en-US" sz="1800">
                <a:solidFill>
                  <a:srgbClr val="2E75B6"/>
                </a:solidFill>
              </a:rPr>
              <a:t>Victim DRAM cell’s </a:t>
            </a:r>
            <a:r>
              <a:rPr lang="en-US" sz="1800" b="1">
                <a:solidFill>
                  <a:srgbClr val="2E75B6"/>
                </a:solidFill>
              </a:rPr>
              <a:t>physical location</a:t>
            </a:r>
            <a:endParaRPr lang="en-US" sz="1800" b="1">
              <a:solidFill>
                <a:srgbClr val="2E75B6"/>
              </a:solidFill>
            </a:endParaRPr>
          </a:p>
          <a:p>
            <a:pPr marL="186055" indent="-186055">
              <a:lnSpc>
                <a:spcPct val="100000"/>
              </a:lnSpc>
              <a:spcBef>
                <a:spcPts val="600"/>
              </a:spcBef>
              <a:spcAft>
                <a:spcPts val="800"/>
              </a:spcAft>
            </a:pPr>
            <a:r>
              <a:rPr lang="en-US" sz="1800" b="1" u="sng">
                <a:solidFill>
                  <a:schemeClr val="accent6">
                    <a:lumMod val="75000"/>
                  </a:schemeClr>
                </a:solidFill>
                <a:latin typeface="Cambria" panose="02040503050406030204"/>
                <a:ea typeface="Cambria" panose="02040503050406030204"/>
              </a:rPr>
              <a:t>Experimental study</a:t>
            </a:r>
            <a:r>
              <a:rPr lang="en-US" sz="1800">
                <a:solidFill>
                  <a:schemeClr val="accent6">
                    <a:lumMod val="75000"/>
                  </a:schemeClr>
                </a:solidFill>
                <a:latin typeface="Cambria" panose="02040503050406030204"/>
                <a:ea typeface="Cambria" panose="02040503050406030204"/>
              </a:rPr>
              <a:t>:</a:t>
            </a:r>
            <a:r>
              <a:rPr lang="en-US" sz="1800">
                <a:solidFill>
                  <a:schemeClr val="accent6">
                    <a:lumMod val="75000"/>
                  </a:schemeClr>
                </a:solidFill>
                <a:ea typeface="Cambria" panose="02040503050406030204"/>
              </a:rPr>
              <a:t> </a:t>
            </a:r>
            <a:r>
              <a:rPr lang="en-US" sz="1800" b="1">
                <a:solidFill>
                  <a:schemeClr val="accent6">
                    <a:lumMod val="75000"/>
                  </a:schemeClr>
                </a:solidFill>
              </a:rPr>
              <a:t>272 DRAM chips </a:t>
            </a:r>
            <a:r>
              <a:rPr lang="en-US" sz="1800">
                <a:solidFill>
                  <a:schemeClr val="accent6">
                    <a:lumMod val="75000"/>
                  </a:schemeClr>
                </a:solidFill>
              </a:rPr>
              <a:t>from </a:t>
            </a:r>
            <a:r>
              <a:rPr lang="en-US" sz="1800" b="1">
                <a:solidFill>
                  <a:schemeClr val="accent6">
                    <a:lumMod val="75000"/>
                  </a:schemeClr>
                </a:solidFill>
              </a:rPr>
              <a:t>four major manufacturers</a:t>
            </a:r>
            <a:endParaRPr lang="en-US" sz="1800" b="1">
              <a:solidFill>
                <a:schemeClr val="accent6">
                  <a:lumMod val="75000"/>
                </a:schemeClr>
              </a:solidFill>
            </a:endParaRPr>
          </a:p>
          <a:p>
            <a:pPr marL="186055" indent="-186055">
              <a:lnSpc>
                <a:spcPct val="100000"/>
              </a:lnSpc>
              <a:spcBef>
                <a:spcPts val="600"/>
              </a:spcBef>
            </a:pPr>
            <a:r>
              <a:rPr lang="en-US" sz="1800" b="1" u="sng">
                <a:solidFill>
                  <a:srgbClr val="7030A0"/>
                </a:solidFill>
              </a:rPr>
              <a:t>Key Results</a:t>
            </a:r>
            <a:r>
              <a:rPr lang="en-US" sz="1800" b="1">
                <a:solidFill>
                  <a:srgbClr val="7030A0"/>
                </a:solidFill>
              </a:rPr>
              <a:t>:</a:t>
            </a:r>
            <a:r>
              <a:rPr lang="en-US" sz="1800">
                <a:solidFill>
                  <a:srgbClr val="7030A0"/>
                </a:solidFill>
              </a:rPr>
              <a:t> We provide </a:t>
            </a:r>
            <a:r>
              <a:rPr lang="en-US" sz="1800" b="1">
                <a:solidFill>
                  <a:srgbClr val="7030A0"/>
                </a:solidFill>
              </a:rPr>
              <a:t>6 takeaways </a:t>
            </a:r>
            <a:r>
              <a:rPr lang="en-US" sz="1800">
                <a:solidFill>
                  <a:srgbClr val="7030A0"/>
                </a:solidFill>
              </a:rPr>
              <a:t>from </a:t>
            </a:r>
            <a:r>
              <a:rPr lang="en-US" sz="1800" b="1">
                <a:solidFill>
                  <a:srgbClr val="7030A0"/>
                </a:solidFill>
              </a:rPr>
              <a:t>16 novel observations</a:t>
            </a:r>
            <a:endParaRPr lang="en-US" sz="1800">
              <a:solidFill>
                <a:srgbClr val="7030A0"/>
              </a:solidFill>
            </a:endParaRPr>
          </a:p>
          <a:p>
            <a:pPr marL="184150" indent="0">
              <a:lnSpc>
                <a:spcPct val="100000"/>
              </a:lnSpc>
              <a:spcBef>
                <a:spcPts val="0"/>
              </a:spcBef>
              <a:buNone/>
            </a:pPr>
            <a:r>
              <a:rPr lang="en-US" sz="1800">
                <a:solidFill>
                  <a:srgbClr val="7030A0"/>
                </a:solidFill>
              </a:rPr>
              <a:t>A RowHammer bit flip is </a:t>
            </a:r>
            <a:r>
              <a:rPr lang="en-US" sz="1800" b="1">
                <a:solidFill>
                  <a:srgbClr val="7030A0"/>
                </a:solidFill>
              </a:rPr>
              <a:t>more likely to occur </a:t>
            </a:r>
            <a:endParaRPr lang="en-US" sz="1800">
              <a:solidFill>
                <a:srgbClr val="7030A0"/>
              </a:solidFill>
            </a:endParaRPr>
          </a:p>
          <a:p>
            <a:pPr marL="446405" lvl="1" indent="-260350">
              <a:lnSpc>
                <a:spcPct val="100000"/>
              </a:lnSpc>
              <a:spcBef>
                <a:spcPts val="0"/>
              </a:spcBef>
              <a:buFont typeface="+mj-lt"/>
              <a:buAutoNum type="arabicParenR"/>
            </a:pPr>
            <a:r>
              <a:rPr lang="en-US" sz="1800">
                <a:solidFill>
                  <a:srgbClr val="7030A0"/>
                </a:solidFill>
              </a:rPr>
              <a:t>in </a:t>
            </a:r>
            <a:r>
              <a:rPr lang="en-US" sz="1800" b="1">
                <a:solidFill>
                  <a:srgbClr val="7030A0"/>
                </a:solidFill>
              </a:rPr>
              <a:t>a bounded range of temperature</a:t>
            </a:r>
            <a:endParaRPr lang="en-US" sz="1800" b="1">
              <a:solidFill>
                <a:srgbClr val="7030A0"/>
              </a:solidFill>
            </a:endParaRPr>
          </a:p>
          <a:p>
            <a:pPr marL="446405" lvl="1" indent="-260350">
              <a:lnSpc>
                <a:spcPct val="100000"/>
              </a:lnSpc>
              <a:spcBef>
                <a:spcPts val="0"/>
              </a:spcBef>
              <a:buFont typeface="+mj-lt"/>
              <a:buAutoNum type="arabicParenR"/>
            </a:pPr>
            <a:r>
              <a:rPr lang="en-US" sz="1800">
                <a:solidFill>
                  <a:srgbClr val="7030A0"/>
                </a:solidFill>
              </a:rPr>
              <a:t>if the aggressor row is </a:t>
            </a:r>
            <a:r>
              <a:rPr lang="en-US" sz="1800" b="1">
                <a:solidFill>
                  <a:srgbClr val="7030A0"/>
                </a:solidFill>
              </a:rPr>
              <a:t>active for</a:t>
            </a:r>
            <a:r>
              <a:rPr lang="en-US" sz="1800">
                <a:solidFill>
                  <a:srgbClr val="7030A0"/>
                </a:solidFill>
              </a:rPr>
              <a:t> </a:t>
            </a:r>
            <a:r>
              <a:rPr lang="en-US" sz="1800" b="1">
                <a:solidFill>
                  <a:srgbClr val="7030A0"/>
                </a:solidFill>
              </a:rPr>
              <a:t>longer time </a:t>
            </a:r>
            <a:endParaRPr lang="en-US" sz="1800" b="1">
              <a:solidFill>
                <a:srgbClr val="7030A0"/>
              </a:solidFill>
            </a:endParaRPr>
          </a:p>
          <a:p>
            <a:pPr marL="446405" lvl="1" indent="-260350">
              <a:lnSpc>
                <a:spcPct val="100000"/>
              </a:lnSpc>
              <a:spcBef>
                <a:spcPts val="0"/>
              </a:spcBef>
              <a:spcAft>
                <a:spcPts val="800"/>
              </a:spcAft>
              <a:buFont typeface="+mj-lt"/>
              <a:buAutoNum type="arabicParenR"/>
            </a:pPr>
            <a:r>
              <a:rPr lang="en-US" sz="1800">
                <a:solidFill>
                  <a:srgbClr val="7030A0"/>
                </a:solidFill>
              </a:rPr>
              <a:t>in </a:t>
            </a:r>
            <a:r>
              <a:rPr lang="en-US" sz="1800" b="1">
                <a:solidFill>
                  <a:srgbClr val="7030A0"/>
                </a:solidFill>
              </a:rPr>
              <a:t>certain physical regions </a:t>
            </a:r>
            <a:r>
              <a:rPr lang="en-US" sz="1800">
                <a:solidFill>
                  <a:srgbClr val="7030A0"/>
                </a:solidFill>
              </a:rPr>
              <a:t>of the DRAM module under attack</a:t>
            </a:r>
            <a:endParaRPr lang="en-US" sz="1800">
              <a:solidFill>
                <a:srgbClr val="7030A0"/>
              </a:solidFill>
            </a:endParaRPr>
          </a:p>
          <a:p>
            <a:pPr marL="186055" indent="-186055">
              <a:lnSpc>
                <a:spcPct val="100000"/>
              </a:lnSpc>
              <a:spcBef>
                <a:spcPts val="600"/>
              </a:spcBef>
            </a:pPr>
            <a:r>
              <a:rPr lang="en-US" sz="1800" b="1" u="sng">
                <a:solidFill>
                  <a:srgbClr val="C00000"/>
                </a:solidFill>
              </a:rPr>
              <a:t>Conclusion</a:t>
            </a:r>
            <a:r>
              <a:rPr lang="en-US" sz="1800" b="1">
                <a:solidFill>
                  <a:srgbClr val="C00000"/>
                </a:solidFill>
              </a:rPr>
              <a:t>: </a:t>
            </a:r>
            <a:r>
              <a:rPr lang="en-US" sz="1800">
                <a:solidFill>
                  <a:srgbClr val="C00000"/>
                </a:solidFill>
              </a:rPr>
              <a:t>Our novel observations can inspire and aid future work</a:t>
            </a:r>
            <a:endParaRPr lang="en-US" sz="1800">
              <a:solidFill>
                <a:srgbClr val="C00000"/>
              </a:solidFill>
            </a:endParaRPr>
          </a:p>
          <a:p>
            <a:pPr marL="446405" lvl="1" indent="-179705">
              <a:lnSpc>
                <a:spcPct val="100000"/>
              </a:lnSpc>
              <a:spcBef>
                <a:spcPts val="0"/>
              </a:spcBef>
            </a:pPr>
            <a:r>
              <a:rPr lang="en-US" sz="1800">
                <a:solidFill>
                  <a:srgbClr val="C00000"/>
                </a:solidFill>
              </a:rPr>
              <a:t>Craft </a:t>
            </a:r>
            <a:r>
              <a:rPr lang="en-US" sz="1800" b="1">
                <a:solidFill>
                  <a:srgbClr val="C00000"/>
                </a:solidFill>
              </a:rPr>
              <a:t>more effective attacks</a:t>
            </a:r>
            <a:endParaRPr lang="en-US" sz="1800" b="1">
              <a:solidFill>
                <a:srgbClr val="C00000"/>
              </a:solidFill>
            </a:endParaRPr>
          </a:p>
          <a:p>
            <a:pPr marL="446405" lvl="1" indent="-179705">
              <a:lnSpc>
                <a:spcPct val="100000"/>
              </a:lnSpc>
              <a:spcBef>
                <a:spcPts val="0"/>
              </a:spcBef>
              <a:spcAft>
                <a:spcPts val="500"/>
              </a:spcAft>
            </a:pPr>
            <a:r>
              <a:rPr lang="en-US" sz="1800">
                <a:solidFill>
                  <a:srgbClr val="C00000"/>
                </a:solidFill>
              </a:rPr>
              <a:t>Design </a:t>
            </a:r>
            <a:r>
              <a:rPr lang="en-US" sz="1800" b="1">
                <a:solidFill>
                  <a:srgbClr val="C00000"/>
                </a:solidFill>
              </a:rPr>
              <a:t>more effective and efficient defenses</a:t>
            </a:r>
            <a:endParaRPr lang="en-US" sz="18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815205"/>
          </a:xfrm>
        </p:spPr>
        <p:txBody>
          <a:bodyPr/>
          <a:p>
            <a:r>
              <a:rPr lang="en-US">
                <a:ln w="22225">
                  <a:solidFill>
                    <a:schemeClr val="accent2"/>
                  </a:solidFill>
                  <a:prstDash val="solid"/>
                </a:ln>
                <a:solidFill>
                  <a:schemeClr val="accent2">
                    <a:lumMod val="40000"/>
                    <a:lumOff val="60000"/>
                  </a:schemeClr>
                </a:solidFill>
                <a:effectLst/>
              </a:rPr>
              <a:t>   				</a:t>
            </a:r>
            <a:br>
              <a:rPr lang="en-US">
                <a:ln w="22225">
                  <a:solidFill>
                    <a:schemeClr val="accent2"/>
                  </a:solidFill>
                  <a:prstDash val="solid"/>
                </a:ln>
                <a:solidFill>
                  <a:schemeClr val="accent2">
                    <a:lumMod val="40000"/>
                    <a:lumOff val="60000"/>
                  </a:schemeClr>
                </a:solidFill>
                <a:effectLst/>
              </a:rPr>
            </a:br>
            <a:r>
              <a:rPr lang="en-US">
                <a:ln w="22225">
                  <a:solidFill>
                    <a:schemeClr val="accent2"/>
                  </a:solidFill>
                  <a:prstDash val="solid"/>
                </a:ln>
                <a:solidFill>
                  <a:schemeClr val="accent2">
                    <a:lumMod val="40000"/>
                    <a:lumOff val="60000"/>
                  </a:schemeClr>
                </a:solidFill>
                <a:effectLst/>
              </a:rPr>
              <a:t>If you have any questions feel free to ask :)</a:t>
            </a:r>
            <a:br>
              <a:rPr lang="en-US">
                <a:solidFill>
                  <a:schemeClr val="accent1"/>
                </a:solidFill>
                <a:effectLst>
                  <a:outerShdw blurRad="38100" dist="25400" dir="5400000" algn="ctr" rotWithShape="0">
                    <a:srgbClr val="6E747A">
                      <a:alpha val="43000"/>
                    </a:srgbClr>
                  </a:outerShdw>
                </a:effectLst>
              </a:rPr>
            </a:br>
            <a:br>
              <a:rPr lang="en-US">
                <a:solidFill>
                  <a:schemeClr val="accent1"/>
                </a:solidFill>
                <a:effectLst>
                  <a:outerShdw blurRad="38100" dist="25400" dir="5400000" algn="ctr" rotWithShape="0">
                    <a:srgbClr val="6E747A">
                      <a:alpha val="43000"/>
                    </a:srgbClr>
                  </a:outerShdw>
                </a:effectLst>
              </a:rPr>
            </a:br>
            <a:r>
              <a:rPr lang="en-US">
                <a:solidFill>
                  <a:schemeClr val="accent1"/>
                </a:solidFill>
                <a:effectLst>
                  <a:outerShdw blurRad="38100" dist="25400" dir="5400000" algn="ctr" rotWithShape="0">
                    <a:srgbClr val="6E747A">
                      <a:alpha val="43000"/>
                    </a:srgbClr>
                  </a:outerShdw>
                </a:effectLst>
              </a:rPr>
              <a:t>				</a:t>
            </a:r>
            <a:r>
              <a:rPr lang="en-US" sz="7200">
                <a:solidFill>
                  <a:schemeClr val="accent1"/>
                </a:solidFill>
                <a:effectLst>
                  <a:outerShdw blurRad="38100" dist="25400" dir="5400000" algn="ctr" rotWithShape="0">
                    <a:srgbClr val="6E747A">
                      <a:alpha val="43000"/>
                    </a:srgbClr>
                  </a:outerShdw>
                </a:effectLst>
                <a:sym typeface="+mn-ea"/>
              </a:rPr>
              <a:t>Thank You!</a:t>
            </a:r>
            <a:br>
              <a:rPr lang="en-US"/>
            </a:b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dirty="0">
                <a:solidFill>
                  <a:schemeClr val="accent1"/>
                </a:solidFill>
                <a:effectLst>
                  <a:outerShdw blurRad="38100" dist="25400" dir="5400000" algn="ctr" rotWithShape="0">
                    <a:srgbClr val="6E747A">
                      <a:alpha val="43000"/>
                    </a:srgbClr>
                  </a:outerShdw>
                </a:effectLst>
                <a:ea typeface="MS PGothic" panose="020B0600070205080204" charset="-128"/>
                <a:sym typeface="+mn-ea"/>
              </a:rPr>
              <a:t>How DRAM Write And Read bits </a:t>
            </a:r>
            <a:endParaRPr lang="en-US"/>
          </a:p>
        </p:txBody>
      </p:sp>
      <p:pic>
        <p:nvPicPr>
          <p:cNvPr id="11" name="Content Placeholder 10" descr="DRAM"/>
          <p:cNvPicPr>
            <a:picLocks noChangeAspect="1"/>
          </p:cNvPicPr>
          <p:nvPr>
            <p:ph sz="half" idx="1"/>
          </p:nvPr>
        </p:nvPicPr>
        <p:blipFill>
          <a:blip r:embed="rId1"/>
          <a:stretch>
            <a:fillRect/>
          </a:stretch>
        </p:blipFill>
        <p:spPr>
          <a:xfrm>
            <a:off x="302895" y="1852295"/>
            <a:ext cx="3688080" cy="4297680"/>
          </a:xfrm>
          <a:prstGeom prst="rect">
            <a:avLst/>
          </a:prstGeom>
        </p:spPr>
      </p:pic>
      <p:pic>
        <p:nvPicPr>
          <p:cNvPr id="22" name="Content Placeholder 20" descr="comArchitete"/>
          <p:cNvPicPr>
            <a:picLocks noChangeAspect="1"/>
          </p:cNvPicPr>
          <p:nvPr/>
        </p:nvPicPr>
        <p:blipFill>
          <a:blip r:embed="rId2"/>
          <a:stretch>
            <a:fillRect/>
          </a:stretch>
        </p:blipFill>
        <p:spPr>
          <a:xfrm>
            <a:off x="4356735" y="1852295"/>
            <a:ext cx="3478530" cy="4351655"/>
          </a:xfrm>
          <a:prstGeom prst="rect">
            <a:avLst/>
          </a:prstGeom>
        </p:spPr>
      </p:pic>
      <p:pic>
        <p:nvPicPr>
          <p:cNvPr id="24" name="Content Placeholder 23" descr="leak"/>
          <p:cNvPicPr>
            <a:picLocks noChangeAspect="1"/>
          </p:cNvPicPr>
          <p:nvPr>
            <p:ph sz="half" idx="2"/>
          </p:nvPr>
        </p:nvPicPr>
        <p:blipFill>
          <a:blip r:embed="rId3"/>
          <a:stretch>
            <a:fillRect/>
          </a:stretch>
        </p:blipFill>
        <p:spPr>
          <a:xfrm>
            <a:off x="8201025" y="1860550"/>
            <a:ext cx="3787140" cy="4343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60755"/>
          </a:xfrm>
        </p:spPr>
        <p:txBody>
          <a:bodyPr/>
          <a:p>
            <a:r>
              <a:rPr lang="en-US" altLang="en-US">
                <a:solidFill>
                  <a:schemeClr val="accent1"/>
                </a:solidFill>
                <a:effectLst>
                  <a:outerShdw blurRad="38100" dist="25400" dir="5400000" algn="ctr" rotWithShape="0">
                    <a:srgbClr val="6E747A">
                      <a:alpha val="43000"/>
                    </a:srgbClr>
                  </a:outerShdw>
                </a:effectLst>
                <a:ea typeface="MS PGothic" panose="020B0600070205080204" charset="-128"/>
                <a:sym typeface="+mn-ea"/>
              </a:rPr>
              <a:t>Why Is RowHammer Happening?</a:t>
            </a:r>
            <a:endParaRPr lang="en-US" altLang="en-US">
              <a:solidFill>
                <a:schemeClr val="accent1"/>
              </a:solidFill>
              <a:effectLst>
                <a:outerShdw blurRad="38100" dist="25400" dir="5400000" algn="ctr" rotWithShape="0">
                  <a:srgbClr val="6E747A">
                    <a:alpha val="43000"/>
                  </a:srgbClr>
                </a:outerShdw>
              </a:effectLst>
              <a:ea typeface="MS PGothic" panose="020B0600070205080204" charset="-128"/>
              <a:sym typeface="+mn-ea"/>
            </a:endParaRPr>
          </a:p>
        </p:txBody>
      </p:sp>
      <p:sp>
        <p:nvSpPr>
          <p:cNvPr id="3" name="Content Placeholder 2"/>
          <p:cNvSpPr>
            <a:spLocks noGrp="1"/>
          </p:cNvSpPr>
          <p:nvPr>
            <p:ph idx="1"/>
          </p:nvPr>
        </p:nvSpPr>
        <p:spPr>
          <a:xfrm>
            <a:off x="838200" y="1430020"/>
            <a:ext cx="10515600" cy="5010150"/>
          </a:xfrm>
        </p:spPr>
        <p:txBody>
          <a:bodyPr>
            <a:normAutofit fontScale="80000"/>
          </a:bodyPr>
          <a:p>
            <a:r>
              <a:rPr lang="en-US" altLang="en-US" sz="2800">
                <a:ea typeface="MS PGothic" panose="020B0600070205080204" charset="-128"/>
                <a:sym typeface="+mn-ea"/>
              </a:rPr>
              <a:t>DRAM cells are too close to each other!</a:t>
            </a:r>
            <a:endParaRPr lang="en-US" altLang="en-US" sz="2800">
              <a:ea typeface="MS PGothic" panose="020B0600070205080204" charset="-128"/>
            </a:endParaRPr>
          </a:p>
          <a:p>
            <a:pPr lvl="1"/>
            <a:r>
              <a:rPr lang="en-US" altLang="en-US" sz="2800">
                <a:ea typeface="MS PGothic" panose="020B0600070205080204" charset="-128"/>
                <a:sym typeface="+mn-ea"/>
              </a:rPr>
              <a:t>They are not electrically isolated from each other</a:t>
            </a:r>
            <a:endParaRPr lang="en-US" altLang="en-US" sz="2800">
              <a:ea typeface="MS PGothic" panose="020B0600070205080204" charset="-128"/>
            </a:endParaRPr>
          </a:p>
          <a:p>
            <a:endParaRPr lang="en-US" altLang="en-US" sz="2800">
              <a:ea typeface="MS PGothic" panose="020B0600070205080204" charset="-128"/>
            </a:endParaRPr>
          </a:p>
          <a:p>
            <a:r>
              <a:rPr lang="en-US" altLang="en-US" sz="2800">
                <a:ea typeface="MS PGothic" panose="020B0600070205080204" charset="-128"/>
                <a:sym typeface="+mn-ea"/>
              </a:rPr>
              <a:t>Access to one cell affects the value in nearby cells </a:t>
            </a:r>
            <a:endParaRPr lang="en-US" altLang="en-US" sz="2800">
              <a:ea typeface="MS PGothic" panose="020B0600070205080204" charset="-128"/>
            </a:endParaRPr>
          </a:p>
          <a:p>
            <a:pPr lvl="1"/>
            <a:r>
              <a:rPr lang="en-US" altLang="en-US" sz="2800">
                <a:ea typeface="MS PGothic" panose="020B0600070205080204" charset="-128"/>
                <a:sym typeface="+mn-ea"/>
              </a:rPr>
              <a:t>due to </a:t>
            </a:r>
            <a:r>
              <a:rPr lang="en-US" altLang="en-US" sz="2800">
                <a:solidFill>
                  <a:srgbClr val="0000FF"/>
                </a:solidFill>
                <a:ea typeface="MS PGothic" panose="020B0600070205080204" charset="-128"/>
                <a:sym typeface="+mn-ea"/>
              </a:rPr>
              <a:t>electrical interference </a:t>
            </a:r>
            <a:r>
              <a:rPr lang="en-US" altLang="en-US" sz="2800">
                <a:ea typeface="MS PGothic" panose="020B0600070205080204" charset="-128"/>
                <a:sym typeface="+mn-ea"/>
              </a:rPr>
              <a:t>between </a:t>
            </a:r>
            <a:endParaRPr lang="en-US" altLang="en-US" sz="2800">
              <a:ea typeface="MS PGothic" panose="020B0600070205080204" charset="-128"/>
            </a:endParaRPr>
          </a:p>
          <a:p>
            <a:pPr lvl="2"/>
            <a:r>
              <a:rPr lang="en-US" altLang="en-US" sz="2800">
                <a:ea typeface="MS PGothic" panose="020B0600070205080204" charset="-128"/>
                <a:sym typeface="+mn-ea"/>
              </a:rPr>
              <a:t>the cells </a:t>
            </a:r>
            <a:endParaRPr lang="en-US" altLang="en-US" sz="2800">
              <a:ea typeface="MS PGothic" panose="020B0600070205080204" charset="-128"/>
            </a:endParaRPr>
          </a:p>
          <a:p>
            <a:pPr lvl="2"/>
            <a:r>
              <a:rPr lang="en-US" altLang="en-US" sz="2800">
                <a:ea typeface="MS PGothic" panose="020B0600070205080204" charset="-128"/>
                <a:sym typeface="+mn-ea"/>
              </a:rPr>
              <a:t>wires used for accessing the cells</a:t>
            </a:r>
            <a:endParaRPr lang="en-US" altLang="en-US" sz="2800">
              <a:ea typeface="MS PGothic" panose="020B0600070205080204" charset="-128"/>
            </a:endParaRPr>
          </a:p>
          <a:p>
            <a:pPr lvl="1"/>
            <a:r>
              <a:rPr lang="en-US" altLang="en-US" sz="2800">
                <a:ea typeface="MS PGothic" panose="020B0600070205080204" charset="-128"/>
                <a:sym typeface="+mn-ea"/>
              </a:rPr>
              <a:t>Also called cell-to-cell coupling/interference</a:t>
            </a:r>
            <a:endParaRPr lang="en-US" altLang="en-US" sz="2800">
              <a:ea typeface="MS PGothic" panose="020B0600070205080204" charset="-128"/>
            </a:endParaRPr>
          </a:p>
          <a:p>
            <a:pPr lvl="1"/>
            <a:endParaRPr lang="en-US" altLang="en-US" sz="2800">
              <a:ea typeface="MS PGothic" panose="020B0600070205080204" charset="-128"/>
            </a:endParaRPr>
          </a:p>
          <a:p>
            <a:r>
              <a:rPr lang="en-US" altLang="en-US" sz="2800">
                <a:ea typeface="MS PGothic" panose="020B0600070205080204" charset="-128"/>
                <a:sym typeface="+mn-ea"/>
              </a:rPr>
              <a:t>Example: When we activate (apply high voltage) to a row, an adjacent row gets slightly activated as well</a:t>
            </a:r>
            <a:endParaRPr lang="en-US" altLang="en-US" sz="2800">
              <a:ea typeface="MS PGothic" panose="020B0600070205080204" charset="-128"/>
            </a:endParaRPr>
          </a:p>
          <a:p>
            <a:pPr lvl="1"/>
            <a:r>
              <a:rPr lang="en-US" altLang="en-US" sz="2800">
                <a:ea typeface="MS PGothic" panose="020B0600070205080204" charset="-128"/>
                <a:sym typeface="+mn-ea"/>
              </a:rPr>
              <a:t>Vulnerable cells in that slightly-activated row lose a little bit of charge</a:t>
            </a:r>
            <a:endParaRPr lang="en-US" altLang="en-US" sz="2800">
              <a:ea typeface="MS PGothic" panose="020B0600070205080204" charset="-128"/>
            </a:endParaRPr>
          </a:p>
          <a:p>
            <a:pPr lvl="1"/>
            <a:r>
              <a:rPr lang="en-US" altLang="en-US" sz="2800">
                <a:ea typeface="MS PGothic" panose="020B0600070205080204" charset="-128"/>
                <a:sym typeface="+mn-ea"/>
              </a:rPr>
              <a:t>If row hammer happens enough times, charge in such cells gets drained</a:t>
            </a:r>
            <a:endParaRPr lang="en-US" altLang="en-US" sz="2800">
              <a:ea typeface="MS PGothic" panose="020B0600070205080204" charset="-128"/>
            </a:endParaRPr>
          </a:p>
          <a:p>
            <a:endParaRPr lang="en-US" altLang="en-US" sz="2800">
              <a:ea typeface="MS PGothic" panose="020B0600070205080204" charset="-128"/>
            </a:endParaRPr>
          </a:p>
          <a:p>
            <a:pPr lvl="1"/>
            <a:endParaRPr lang="en-US" altLang="en-US" sz="2800">
              <a:ea typeface="MS PGothic" panose="020B0600070205080204" charset="-128"/>
            </a:endParaRPr>
          </a:p>
          <a:p>
            <a:endParaRPr lang="en-US" altLang="en-US" sz="2800">
              <a:ea typeface="MS PGothic" panose="020B0600070205080204" charset="-128"/>
            </a:endParaRPr>
          </a:p>
          <a:p>
            <a:endParaRPr lang="en-US" altLang="en-US" sz="2800">
              <a:ea typeface="MS PGothic" panose="020B0600070205080204" charset="-128"/>
            </a:endParaRP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80440"/>
          </a:xfrm>
        </p:spPr>
        <p:txBody>
          <a:bodyPr>
            <a:normAutofit fontScale="90000"/>
          </a:bodyPr>
          <a:p>
            <a:r>
              <a:rPr lang="en-US" altLang="en-US" dirty="0">
                <a:solidFill>
                  <a:schemeClr val="accent1"/>
                </a:solidFill>
                <a:effectLst>
                  <a:outerShdw blurRad="38100" dist="25400" dir="5400000" algn="ctr" rotWithShape="0">
                    <a:srgbClr val="6E747A">
                      <a:alpha val="43000"/>
                    </a:srgbClr>
                  </a:outerShdw>
                </a:effectLst>
                <a:ea typeface="MS PGothic" panose="020B0600070205080204" charset="-128"/>
                <a:sym typeface="+mn-ea"/>
              </a:rPr>
              <a:t>DRAM refresh cycles</a:t>
            </a:r>
            <a:br>
              <a:rPr lang="en-US" altLang="en-US" dirty="0">
                <a:solidFill>
                  <a:schemeClr val="accent1"/>
                </a:solidFill>
                <a:effectLst>
                  <a:outerShdw blurRad="38100" dist="25400" dir="5400000" algn="ctr" rotWithShape="0">
                    <a:srgbClr val="6E747A">
                      <a:alpha val="43000"/>
                    </a:srgbClr>
                  </a:outerShdw>
                </a:effectLst>
                <a:ea typeface="MS PGothic" panose="020B0600070205080204" charset="-128"/>
                <a:sym typeface="+mn-ea"/>
              </a:rPr>
            </a:br>
            <a:endParaRPr lang="en-US" dirty="0">
              <a:solidFill>
                <a:schemeClr val="accent1"/>
              </a:solidFill>
              <a:effectLst>
                <a:outerShdw blurRad="38100" dist="25400" dir="5400000" algn="ctr" rotWithShape="0">
                  <a:srgbClr val="6E747A">
                    <a:alpha val="43000"/>
                  </a:srgbClr>
                </a:outerShdw>
              </a:effectLst>
              <a:sym typeface="+mn-ea"/>
            </a:endParaRPr>
          </a:p>
        </p:txBody>
      </p:sp>
      <p:sp>
        <p:nvSpPr>
          <p:cNvPr id="3" name="Content Placeholder 2"/>
          <p:cNvSpPr>
            <a:spLocks noGrp="1"/>
          </p:cNvSpPr>
          <p:nvPr>
            <p:ph idx="1"/>
          </p:nvPr>
        </p:nvSpPr>
        <p:spPr>
          <a:xfrm>
            <a:off x="838200" y="1722120"/>
            <a:ext cx="10515600" cy="4455160"/>
          </a:xfrm>
        </p:spPr>
        <p:txBody>
          <a:bodyPr>
            <a:normAutofit fontScale="90000"/>
          </a:bodyPr>
          <a:p>
            <a:r>
              <a:rPr lang="en-US"/>
              <a:t>as time passes the charges in the memory cells (capacitors) leak away, so without being refreshed the strored data would eventually be lost.</a:t>
            </a:r>
            <a:endParaRPr lang="en-US"/>
          </a:p>
          <a:p>
            <a:r>
              <a:rPr lang="en-US"/>
              <a:t>To pervent this, external circuitry periodically reads each cells and rewrites it, restoring the charge on the capacitor to its original level.</a:t>
            </a:r>
            <a:endParaRPr lang="en-US"/>
          </a:p>
          <a:p>
            <a:r>
              <a:rPr lang="en-US"/>
              <a:t>Refresh cycles are in orders of milliseconds though, consume some memory bandwidth.</a:t>
            </a:r>
            <a:endParaRPr lang="en-US"/>
          </a:p>
          <a:p>
            <a:endParaRPr lang="en-US">
              <a:sym typeface="+mn-ea"/>
            </a:endParaRPr>
          </a:p>
          <a:p>
            <a:r>
              <a:rPr lang="en-US">
                <a:solidFill>
                  <a:schemeClr val="accent1"/>
                </a:solidFill>
                <a:effectLst>
                  <a:outerShdw blurRad="38100" dist="25400" dir="5400000" algn="ctr" rotWithShape="0">
                    <a:srgbClr val="6E747A">
                      <a:alpha val="43000"/>
                    </a:srgbClr>
                  </a:outerShdw>
                </a:effectLst>
                <a:sym typeface="+mn-ea"/>
              </a:rPr>
              <a:t>what is RowHammer?</a:t>
            </a:r>
            <a:endParaRPr lang="en-US">
              <a:solidFill>
                <a:schemeClr val="accent1"/>
              </a:solidFill>
              <a:effectLst>
                <a:outerShdw blurRad="38100" dist="25400" dir="5400000" algn="ctr" rotWithShape="0">
                  <a:srgbClr val="6E747A">
                    <a:alpha val="43000"/>
                  </a:srgbClr>
                </a:outerShdw>
              </a:effectLst>
              <a:sym typeface="+mn-ea"/>
            </a:endParaRPr>
          </a:p>
          <a:p>
            <a:r>
              <a:rPr lang="en-US">
                <a:sym typeface="+mn-ea"/>
              </a:rPr>
              <a:t>Rowhammer is a vulnerability in DRAM chips that allows attackers to take advantage of devices by repeatedly triggering bit flips to exposing data</a:t>
            </a:r>
            <a:endParaRPr lang="en-US"/>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506278" y="990600"/>
            <a:ext cx="3761672" cy="2542032"/>
          </a:xfrm>
          <a:prstGeom prst="rect">
            <a:avLst/>
          </a:prstGeom>
          <a:noFill/>
          <a:ln>
            <a:noFill/>
          </a:ln>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2750" y="1133770"/>
            <a:ext cx="1752600" cy="1752600"/>
          </a:xfrm>
          <a:prstGeom prst="rect">
            <a:avLst/>
          </a:prstGeom>
        </p:spPr>
      </p:pic>
      <p:sp>
        <p:nvSpPr>
          <p:cNvPr id="3" name="Left-Right Arrow 2"/>
          <p:cNvSpPr/>
          <p:nvPr/>
        </p:nvSpPr>
        <p:spPr>
          <a:xfrm>
            <a:off x="4953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7" name="TextBox 6"/>
          <p:cNvSpPr txBox="1"/>
          <p:nvPr/>
        </p:nvSpPr>
        <p:spPr>
          <a:xfrm>
            <a:off x="2639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n-ea"/>
                <a:cs typeface="+mn-cs"/>
              </a:rPr>
              <a:t>CPU</a:t>
            </a:r>
            <a:endParaRPr kumimoji="0" lang="en-US" sz="5000" b="1" i="0" u="none" strike="noStrike" kern="1200" cap="none" spc="0" normalizeH="0" baseline="0" noProof="0" dirty="0">
              <a:ln>
                <a:noFill/>
              </a:ln>
              <a:solidFill>
                <a:prstClr val="black">
                  <a:lumMod val="65000"/>
                  <a:lumOff val="35000"/>
                </a:prstClr>
              </a:solidFill>
              <a:effectLst/>
              <a:uLnTx/>
              <a:uFillTx/>
              <a:latin typeface="Calibri Light" panose="020F0302020204030204"/>
              <a:ea typeface="+mn-ea"/>
              <a:cs typeface="+mn-cs"/>
            </a:endParaRPr>
          </a:p>
        </p:txBody>
      </p:sp>
      <p:sp>
        <p:nvSpPr>
          <p:cNvPr id="4" name="Rectangle 3"/>
          <p:cNvSpPr/>
          <p:nvPr/>
        </p:nvSpPr>
        <p:spPr>
          <a:xfrm>
            <a:off x="6277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PU"/>
          <p:cNvSpPr/>
          <p:nvPr/>
        </p:nvSpPr>
        <p:spPr>
          <a:xfrm>
            <a:off x="1981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114300" marR="0" lvl="0" indent="0" algn="l"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1199456" y="6453336"/>
            <a:ext cx="7056784" cy="36830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https://github.com/CMU-SAFARI/rowhammer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p:cNvSpPr txBox="1"/>
          <p:nvPr/>
        </p:nvSpPr>
        <p:spPr>
          <a:xfrm>
            <a:off x="6096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rPr>
              <a:t>DRAM Module</a:t>
            </a:r>
            <a:endParaRPr kumimoji="0" lang="en-US" sz="44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56" name="Title 1"/>
          <p:cNvSpPr>
            <a:spLocks noGrp="1"/>
          </p:cNvSpPr>
          <p:nvPr>
            <p:ph type="title"/>
          </p:nvPr>
        </p:nvSpPr>
        <p:spPr>
          <a:xfrm>
            <a:off x="1752600" y="44624"/>
            <a:ext cx="8915400" cy="1066800"/>
          </a:xfrm>
        </p:spPr>
        <p:txBody>
          <a:bodyPr/>
          <a:lstStyle/>
          <a:p>
            <a:r>
              <a:rPr lang="en-US" sz="4000" b="0" dirty="0">
                <a:solidFill>
                  <a:srgbClr val="1A5712"/>
                </a:solidFill>
                <a:latin typeface="Garamond" panose="02020404030301010803"/>
                <a:cs typeface="Garamond" panose="02020404030301010803"/>
              </a:rPr>
              <a:t>A Simple Program Can Induce Many Errors</a:t>
            </a:r>
            <a:endParaRPr lang="en-US" sz="4000" b="0" dirty="0">
              <a:solidFill>
                <a:srgbClr val="1A5712"/>
              </a:solidFill>
              <a:latin typeface="Garamond" panose="02020404030301010803"/>
              <a:cs typeface="Garamond" panose="02020404030301010803"/>
            </a:endParaRPr>
          </a:p>
        </p:txBody>
      </p:sp>
      <p:sp>
        <p:nvSpPr>
          <p:cNvPr id="54" name="DRAM"/>
          <p:cNvSpPr/>
          <p:nvPr/>
        </p:nvSpPr>
        <p:spPr>
          <a:xfrm>
            <a:off x="6553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ow"/>
          <p:cNvSpPr/>
          <p:nvPr/>
        </p:nvSpPr>
        <p:spPr>
          <a:xfrm>
            <a:off x="7620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p:cNvSpPr/>
          <p:nvPr/>
        </p:nvSpPr>
        <p:spPr>
          <a:xfrm>
            <a:off x="7620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rPr>
              <a:t> </a:t>
            </a:r>
            <a:endPar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endParaRPr>
          </a:p>
        </p:txBody>
      </p:sp>
      <p:sp>
        <p:nvSpPr>
          <p:cNvPr id="58" name="Row"/>
          <p:cNvSpPr/>
          <p:nvPr/>
        </p:nvSpPr>
        <p:spPr>
          <a:xfrm>
            <a:off x="7620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p:cNvSpPr/>
          <p:nvPr/>
        </p:nvSpPr>
        <p:spPr>
          <a:xfrm>
            <a:off x="7620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p:cNvSpPr/>
          <p:nvPr/>
        </p:nvSpPr>
        <p:spPr>
          <a:xfrm>
            <a:off x="7620000" y="4003764"/>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rPr>
              <a:t> </a:t>
            </a:r>
            <a:endParaRPr kumimoji="0" lang="en-US" sz="2800" b="1" i="0" u="none" strike="noStrike" kern="1200" cap="none" spc="0" normalizeH="0" baseline="0" noProof="0">
              <a:ln>
                <a:noFill/>
              </a:ln>
              <a:solidFill>
                <a:prstClr val="black"/>
              </a:solidFill>
              <a:effectLst/>
              <a:uLnTx/>
              <a:uFillTx/>
              <a:latin typeface="Calibri Light" panose="020F0302020204030204"/>
              <a:ea typeface="+mn-ea"/>
              <a:cs typeface="Courier New" panose="02070309020205020404" pitchFamily="49" charset="0"/>
            </a:endParaRPr>
          </a:p>
        </p:txBody>
      </p:sp>
      <p:sp>
        <p:nvSpPr>
          <p:cNvPr id="61" name="Row"/>
          <p:cNvSpPr/>
          <p:nvPr/>
        </p:nvSpPr>
        <p:spPr>
          <a:xfrm>
            <a:off x="7620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p:cNvCxnSpPr>
            <a:stCxn id="63" idx="3"/>
          </p:cNvCxnSpPr>
          <p:nvPr/>
        </p:nvCxnSpPr>
        <p:spPr>
          <a:xfrm>
            <a:off x="7239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6629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p:cNvCxnSpPr>
            <a:stCxn id="65" idx="3"/>
          </p:cNvCxnSpPr>
          <p:nvPr/>
        </p:nvCxnSpPr>
        <p:spPr>
          <a:xfrm>
            <a:off x="7239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6629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15488</Words>
  <Application>WPS Presentation</Application>
  <PresentationFormat>Widescreen</PresentationFormat>
  <Paragraphs>867</Paragraphs>
  <Slides>52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52</vt:i4>
      </vt:variant>
    </vt:vector>
  </HeadingPairs>
  <TitlesOfParts>
    <vt:vector size="68" baseType="lpstr">
      <vt:lpstr>Arial</vt:lpstr>
      <vt:lpstr>SimSun</vt:lpstr>
      <vt:lpstr>Wingdings</vt:lpstr>
      <vt:lpstr>MS PGothic</vt:lpstr>
      <vt:lpstr>Cambria</vt:lpstr>
      <vt:lpstr>Tahoma</vt:lpstr>
      <vt:lpstr>Calibri Light</vt:lpstr>
      <vt:lpstr>Calibri</vt:lpstr>
      <vt:lpstr>Courier New</vt:lpstr>
      <vt:lpstr>Garamond</vt:lpstr>
      <vt:lpstr>Microsoft YaHei</vt:lpstr>
      <vt:lpstr>Arial Unicode MS</vt:lpstr>
      <vt:lpstr>Cambria</vt:lpstr>
      <vt:lpstr>Cambria Math</vt:lpstr>
      <vt:lpstr>Calibri</vt:lpstr>
      <vt:lpstr>Office Theme</vt:lpstr>
      <vt:lpstr>Hunan University  Computer Archticture Persentation</vt:lpstr>
      <vt:lpstr>A Deeper Look into RowHammer’s 				   Sensitivities:  Experimental Analysis of Real DRAM Chips and Implications on Future Attacks and Defenses</vt:lpstr>
      <vt:lpstr>Content Overview</vt:lpstr>
      <vt:lpstr>DRAM Organization</vt:lpstr>
      <vt:lpstr> DRAM cell arrangement  </vt:lpstr>
      <vt:lpstr>How DRAM Write And Read bits </vt:lpstr>
      <vt:lpstr>Why Is RowHammer Happening?</vt:lpstr>
      <vt:lpstr>DRAM refresh cycles </vt:lpstr>
      <vt:lpstr>A Simple Program Can Induce Many Errors</vt:lpstr>
      <vt:lpstr>A Simple Program Can Induce Many Errors</vt:lpstr>
      <vt:lpstr>A Simple Program Can Induce Many Errors</vt:lpstr>
      <vt:lpstr>Motivation </vt:lpstr>
      <vt:lpstr>Our Goal</vt:lpstr>
      <vt:lpstr>Experimental Methodology</vt:lpstr>
      <vt:lpstr>Fig. 2: SoftMC Infrastructure: (a) DRAM module under test clamped with heater pads, (b) Xilinx Alveo U200 FPGA board [161], programmed with a DDR4 version of SoftMC [40], (c) PCIe connection to the host machine, and (d) temperature controller.</vt:lpstr>
      <vt:lpstr>DRAM Testing Methodology</vt:lpstr>
      <vt:lpstr>DRAM Testing Methodology </vt:lpstr>
      <vt:lpstr>DRAM Chips Tested</vt:lpstr>
      <vt:lpstr>Temperature Analysis</vt:lpstr>
      <vt:lpstr>PowerPoint 演示文稿</vt:lpstr>
      <vt:lpstr>Impact of Temperature on DRAM Cells</vt:lpstr>
      <vt:lpstr>Impact of Temperature on DRAM Cells</vt:lpstr>
      <vt:lpstr>Impact of Temperature on DRAM Cells</vt:lpstr>
      <vt:lpstr>Impact of Temperature on DRAM Cells</vt:lpstr>
      <vt:lpstr>Impact of Temperature on DRAM Rows</vt:lpstr>
      <vt:lpstr>Impact of Temperature on DRAM Rows</vt:lpstr>
      <vt:lpstr>Also in the Paper</vt:lpstr>
      <vt:lpstr>Aggresor Row Active Time Analysis</vt:lpstr>
      <vt:lpstr>PowerPoint 演示文稿</vt:lpstr>
      <vt:lpstr>Memory Access Patterns in Aggressor Row Active Time Analysis</vt:lpstr>
      <vt:lpstr>Increasing Aggressor Row Active Time</vt:lpstr>
      <vt:lpstr>Increasing Aggressor Row Active Time</vt:lpstr>
      <vt:lpstr>Increasing Aggressor Row Active Time</vt:lpstr>
      <vt:lpstr>Increasing Aggressor Row Active Time</vt:lpstr>
      <vt:lpstr>Also in the Paper</vt:lpstr>
      <vt:lpstr>Spatial Variation Analysis </vt:lpstr>
      <vt:lpstr>Key Takeaways  from Spatial Variation Analysis</vt:lpstr>
      <vt:lpstr>PowerPoint 演示文稿</vt:lpstr>
      <vt:lpstr>Spatial Variation across Rows</vt:lpstr>
      <vt:lpstr>Spatial Variation across Rows</vt:lpstr>
      <vt:lpstr>Spatial Variation across Columns</vt:lpstr>
      <vt:lpstr>Spatial Variation across Columns</vt:lpstr>
      <vt:lpstr>Spatial Variation across Columns</vt:lpstr>
      <vt:lpstr>Also in the Paper</vt:lpstr>
      <vt:lpstr>PowerPoint 演示文稿</vt:lpstr>
      <vt:lpstr>Attack Improvement 1:  Making DRAM Cells More Vulnerable</vt:lpstr>
      <vt:lpstr>PowerPoint 演示文稿</vt:lpstr>
      <vt:lpstr>PowerPoint 演示文稿</vt:lpstr>
      <vt:lpstr>Defense Improvements</vt:lpstr>
      <vt:lpstr>More Defense Implications in the Paper</vt:lpstr>
      <vt:lpstr>Conclusion</vt:lpstr>
      <vt:lpstr>   				 If you have any questions feel free to ask :)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Hunan University  Computer Archticture Persentation</dc:title>
  <dc:creator/>
  <cp:lastModifiedBy>HP</cp:lastModifiedBy>
  <cp:revision>3</cp:revision>
  <dcterms:created xsi:type="dcterms:W3CDTF">2021-11-17T21:01:00Z</dcterms:created>
  <dcterms:modified xsi:type="dcterms:W3CDTF">2021-11-17T21:39:04Z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76CD7B78EB344908B778088664DE4BFD</vt:lpwstr>
  </property>
  <property fmtid="{D5CDD505-2E9C-101B-9397-08002B2CF9AE}" pid="3" name="KSOProductBuildVer">
    <vt:lpwstr>1033-11.2.0.10351</vt:lpwstr>
  </property>
</Properties>
</file>